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0" r:id="rId3"/>
    <p:sldId id="257" r:id="rId4"/>
    <p:sldId id="258" r:id="rId5"/>
    <p:sldId id="259" r:id="rId6"/>
    <p:sldId id="261" r:id="rId7"/>
    <p:sldId id="262" r:id="rId8"/>
    <p:sldId id="263" r:id="rId9"/>
    <p:sldId id="264" r:id="rId10"/>
    <p:sldId id="266" r:id="rId11"/>
    <p:sldId id="267" r:id="rId12"/>
    <p:sldId id="268" r:id="rId13"/>
    <p:sldId id="269" r:id="rId14"/>
    <p:sldId id="270" r:id="rId15"/>
    <p:sldId id="287" r:id="rId16"/>
    <p:sldId id="282" r:id="rId17"/>
    <p:sldId id="271" r:id="rId18"/>
    <p:sldId id="273" r:id="rId19"/>
    <p:sldId id="274" r:id="rId20"/>
    <p:sldId id="275" r:id="rId21"/>
    <p:sldId id="276" r:id="rId22"/>
    <p:sldId id="277" r:id="rId23"/>
    <p:sldId id="278" r:id="rId24"/>
    <p:sldId id="279" r:id="rId25"/>
    <p:sldId id="280" r:id="rId26"/>
    <p:sldId id="281" r:id="rId27"/>
    <p:sldId id="283" r:id="rId28"/>
    <p:sldId id="284" r:id="rId29"/>
    <p:sldId id="286" r:id="rId30"/>
    <p:sldId id="288" r:id="rId31"/>
    <p:sldId id="289" r:id="rId32"/>
    <p:sldId id="290" r:id="rId33"/>
    <p:sldId id="291"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19" r:id="rId60"/>
    <p:sldId id="320" r:id="rId61"/>
    <p:sldId id="321" r:id="rId62"/>
    <p:sldId id="322" r:id="rId63"/>
    <p:sldId id="323" r:id="rId64"/>
    <p:sldId id="324" r:id="rId65"/>
    <p:sldId id="325" r:id="rId66"/>
    <p:sldId id="326" r:id="rId6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660"/>
  </p:normalViewPr>
  <p:slideViewPr>
    <p:cSldViewPr snapToGrid="0">
      <p:cViewPr varScale="1">
        <p:scale>
          <a:sx n="69" d="100"/>
          <a:sy n="69" d="100"/>
        </p:scale>
        <p:origin x="90" y="4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9/19/2019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9/19/2019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9/19/2019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9/19/2019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9/19/2019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9/19/2019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9/19/2019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9/19/2019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9/19/2019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9/19/2019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9/19/2019</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9/19/2019</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9/19/2019</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9/19/2019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9/19/2019</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6911" y="2768600"/>
            <a:ext cx="8825658" cy="3329581"/>
          </a:xfrm>
        </p:spPr>
        <p:txBody>
          <a:bodyPr/>
          <a:lstStyle/>
          <a:p>
            <a:pPr algn="ctr" rtl="1"/>
            <a:r>
              <a:rPr lang="fa-IR" sz="4800" dirty="0" smtClean="0">
                <a:cs typeface="B Nazanin" panose="00000400000000000000" pitchFamily="2" charset="-78"/>
              </a:rPr>
              <a:t>نشست تخصصی عکاسی</a:t>
            </a:r>
            <a:r>
              <a:rPr lang="fa-IR" sz="2000" dirty="0" smtClean="0">
                <a:cs typeface="B Nazanin" panose="00000400000000000000" pitchFamily="2" charset="-78"/>
              </a:rPr>
              <a:t/>
            </a:r>
            <a:br>
              <a:rPr lang="fa-IR" sz="2000" dirty="0" smtClean="0">
                <a:cs typeface="B Nazanin" panose="00000400000000000000" pitchFamily="2" charset="-78"/>
              </a:rPr>
            </a:br>
            <a:r>
              <a:rPr lang="fa-IR" sz="2000" dirty="0" smtClean="0">
                <a:cs typeface="B Nazanin" panose="00000400000000000000" pitchFamily="2" charset="-78"/>
              </a:rPr>
              <a:t/>
            </a:r>
            <a:br>
              <a:rPr lang="fa-IR" sz="2000" dirty="0" smtClean="0">
                <a:cs typeface="B Nazanin" panose="00000400000000000000" pitchFamily="2" charset="-78"/>
              </a:rPr>
            </a:br>
            <a:r>
              <a:rPr lang="fa-IR" sz="3200" dirty="0" smtClean="0">
                <a:cs typeface="B Nazanin" panose="00000400000000000000" pitchFamily="2" charset="-78"/>
              </a:rPr>
              <a:t>عکاسی مستند اجتماعی ایران</a:t>
            </a:r>
            <a:br>
              <a:rPr lang="fa-IR" sz="3200" dirty="0" smtClean="0">
                <a:cs typeface="B Nazanin" panose="00000400000000000000" pitchFamily="2" charset="-78"/>
              </a:rPr>
            </a:br>
            <a:r>
              <a:rPr lang="fa-IR" sz="3200" dirty="0" smtClean="0">
                <a:cs typeface="B Nazanin" panose="00000400000000000000" pitchFamily="2" charset="-78"/>
              </a:rPr>
              <a:t/>
            </a:r>
            <a:br>
              <a:rPr lang="fa-IR" sz="3200" dirty="0" smtClean="0">
                <a:cs typeface="B Nazanin" panose="00000400000000000000" pitchFamily="2" charset="-78"/>
              </a:rPr>
            </a:br>
            <a:r>
              <a:rPr lang="fa-IR" sz="3200" dirty="0" smtClean="0">
                <a:solidFill>
                  <a:schemeClr val="tx1"/>
                </a:solidFill>
                <a:cs typeface="B Nazanin" panose="00000400000000000000" pitchFamily="2" charset="-78"/>
              </a:rPr>
              <a:t>عباس عطار و کاوه گلستان (تفاوت دو دیدگاه)</a:t>
            </a:r>
            <a:r>
              <a:rPr lang="fa-IR" sz="3200" dirty="0" smtClean="0">
                <a:cs typeface="B Nazanin" panose="00000400000000000000" pitchFamily="2" charset="-78"/>
              </a:rPr>
              <a:t/>
            </a:r>
            <a:br>
              <a:rPr lang="fa-IR" sz="3200" dirty="0" smtClean="0">
                <a:cs typeface="B Nazanin" panose="00000400000000000000" pitchFamily="2" charset="-78"/>
              </a:rPr>
            </a:br>
            <a:r>
              <a:rPr lang="fa-IR" sz="3200" dirty="0" smtClean="0">
                <a:cs typeface="B Nazanin" panose="00000400000000000000" pitchFamily="2" charset="-78"/>
              </a:rPr>
              <a:t/>
            </a:r>
            <a:br>
              <a:rPr lang="fa-IR" sz="3200" dirty="0" smtClean="0">
                <a:cs typeface="B Nazanin" panose="00000400000000000000" pitchFamily="2" charset="-78"/>
              </a:rPr>
            </a:br>
            <a:r>
              <a:rPr lang="fa-IR" sz="2000" dirty="0" smtClean="0">
                <a:cs typeface="B Nazanin" panose="00000400000000000000" pitchFamily="2" charset="-78"/>
              </a:rPr>
              <a:t>موسسه گنجینه هنر تصویر سپنتا</a:t>
            </a:r>
            <a:br>
              <a:rPr lang="fa-IR" sz="2000" dirty="0" smtClean="0">
                <a:cs typeface="B Nazanin" panose="00000400000000000000" pitchFamily="2" charset="-78"/>
              </a:rPr>
            </a:br>
            <a:r>
              <a:rPr lang="fa-IR" sz="2000" dirty="0" smtClean="0">
                <a:cs typeface="B Nazanin" panose="00000400000000000000" pitchFamily="2" charset="-78"/>
              </a:rPr>
              <a:t>28 شهریور 1398</a:t>
            </a:r>
            <a:r>
              <a:rPr lang="fa-IR" sz="2000" dirty="0">
                <a:cs typeface="B Nazanin" panose="00000400000000000000" pitchFamily="2" charset="-78"/>
              </a:rPr>
              <a:t/>
            </a:r>
            <a:br>
              <a:rPr lang="fa-IR" sz="2000" dirty="0">
                <a:cs typeface="B Nazanin" panose="00000400000000000000" pitchFamily="2" charset="-78"/>
              </a:rPr>
            </a:br>
            <a:r>
              <a:rPr lang="fa-IR" sz="2000" dirty="0" smtClean="0">
                <a:cs typeface="B Nazanin" panose="00000400000000000000" pitchFamily="2" charset="-78"/>
              </a:rPr>
              <a:t/>
            </a:r>
            <a:br>
              <a:rPr lang="fa-IR" sz="2000" dirty="0" smtClean="0">
                <a:cs typeface="B Nazanin" panose="00000400000000000000" pitchFamily="2" charset="-78"/>
              </a:rPr>
            </a:br>
            <a:r>
              <a:rPr lang="fa-IR" sz="2000" dirty="0">
                <a:cs typeface="B Nazanin" panose="00000400000000000000" pitchFamily="2" charset="-78"/>
              </a:rPr>
              <a:t/>
            </a:r>
            <a:br>
              <a:rPr lang="fa-IR" sz="2000" dirty="0">
                <a:cs typeface="B Nazanin" panose="00000400000000000000" pitchFamily="2" charset="-78"/>
              </a:rPr>
            </a:br>
            <a:r>
              <a:rPr lang="fa-IR" sz="2000" dirty="0" smtClean="0">
                <a:cs typeface="B Nazanin" panose="00000400000000000000" pitchFamily="2" charset="-78"/>
              </a:rPr>
              <a:t/>
            </a:r>
            <a:br>
              <a:rPr lang="fa-IR" sz="2000" dirty="0" smtClean="0">
                <a:cs typeface="B Nazanin" panose="00000400000000000000" pitchFamily="2" charset="-78"/>
              </a:rPr>
            </a:br>
            <a:r>
              <a:rPr lang="fa-IR" sz="2000" dirty="0">
                <a:cs typeface="B Nazanin" panose="00000400000000000000" pitchFamily="2" charset="-78"/>
              </a:rPr>
              <a:t/>
            </a:r>
            <a:br>
              <a:rPr lang="fa-IR" sz="2000" dirty="0">
                <a:cs typeface="B Nazanin" panose="00000400000000000000" pitchFamily="2" charset="-78"/>
              </a:rPr>
            </a:br>
            <a:endParaRPr lang="en-US" sz="2000" dirty="0">
              <a:cs typeface="B Nazanin" panose="00000400000000000000" pitchFamily="2" charset="-78"/>
            </a:endParaRPr>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6525" y="4777380"/>
            <a:ext cx="1342518" cy="1106311"/>
          </a:xfrm>
          <a:prstGeom prst="rect">
            <a:avLst/>
          </a:prstGeom>
        </p:spPr>
      </p:pic>
    </p:spTree>
    <p:extLst>
      <p:ext uri="{BB962C8B-B14F-4D97-AF65-F5344CB8AC3E}">
        <p14:creationId xmlns:p14="http://schemas.microsoft.com/office/powerpoint/2010/main" val="3358338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4623" y="1853248"/>
            <a:ext cx="7653866" cy="4886219"/>
          </a:xfrm>
        </p:spPr>
      </p:pic>
    </p:spTree>
    <p:extLst>
      <p:ext uri="{BB962C8B-B14F-4D97-AF65-F5344CB8AC3E}">
        <p14:creationId xmlns:p14="http://schemas.microsoft.com/office/powerpoint/2010/main" val="3623944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3689" y="1320800"/>
            <a:ext cx="7653867" cy="4718756"/>
          </a:xfrm>
        </p:spPr>
      </p:pic>
    </p:spTree>
    <p:extLst>
      <p:ext uri="{BB962C8B-B14F-4D97-AF65-F5344CB8AC3E}">
        <p14:creationId xmlns:p14="http://schemas.microsoft.com/office/powerpoint/2010/main" val="2595738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8578" y="666044"/>
            <a:ext cx="4391378" cy="5582356"/>
          </a:xfrm>
        </p:spPr>
      </p:pic>
    </p:spTree>
    <p:extLst>
      <p:ext uri="{BB962C8B-B14F-4D97-AF65-F5344CB8AC3E}">
        <p14:creationId xmlns:p14="http://schemas.microsoft.com/office/powerpoint/2010/main" val="731008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2667" y="1152983"/>
            <a:ext cx="7258755" cy="4830128"/>
          </a:xfrm>
        </p:spPr>
      </p:pic>
    </p:spTree>
    <p:extLst>
      <p:ext uri="{BB962C8B-B14F-4D97-AF65-F5344CB8AC3E}">
        <p14:creationId xmlns:p14="http://schemas.microsoft.com/office/powerpoint/2010/main" val="540694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0756" y="1399822"/>
            <a:ext cx="7597422" cy="4848578"/>
          </a:xfrm>
        </p:spPr>
      </p:pic>
    </p:spTree>
    <p:extLst>
      <p:ext uri="{BB962C8B-B14F-4D97-AF65-F5344CB8AC3E}">
        <p14:creationId xmlns:p14="http://schemas.microsoft.com/office/powerpoint/2010/main" val="224876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5600" y="1365956"/>
            <a:ext cx="7890933" cy="4882444"/>
          </a:xfrm>
        </p:spPr>
      </p:pic>
    </p:spTree>
    <p:extLst>
      <p:ext uri="{BB962C8B-B14F-4D97-AF65-F5344CB8AC3E}">
        <p14:creationId xmlns:p14="http://schemas.microsoft.com/office/powerpoint/2010/main" val="76513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3378" y="993422"/>
            <a:ext cx="7857065" cy="5034845"/>
          </a:xfrm>
        </p:spPr>
      </p:pic>
    </p:spTree>
    <p:extLst>
      <p:ext uri="{BB962C8B-B14F-4D97-AF65-F5344CB8AC3E}">
        <p14:creationId xmlns:p14="http://schemas.microsoft.com/office/powerpoint/2010/main" val="171666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8179" y="1196622"/>
            <a:ext cx="7507110" cy="5034845"/>
          </a:xfrm>
        </p:spPr>
      </p:pic>
    </p:spTree>
    <p:extLst>
      <p:ext uri="{BB962C8B-B14F-4D97-AF65-F5344CB8AC3E}">
        <p14:creationId xmlns:p14="http://schemas.microsoft.com/office/powerpoint/2010/main" val="2617353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91733" y="1207911"/>
            <a:ext cx="7890934" cy="4797778"/>
          </a:xfrm>
        </p:spPr>
      </p:pic>
    </p:spTree>
    <p:extLst>
      <p:ext uri="{BB962C8B-B14F-4D97-AF65-F5344CB8AC3E}">
        <p14:creationId xmlns:p14="http://schemas.microsoft.com/office/powerpoint/2010/main" val="2364994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6668" y="677333"/>
            <a:ext cx="9460088" cy="5571067"/>
          </a:xfrm>
        </p:spPr>
      </p:pic>
    </p:spTree>
    <p:extLst>
      <p:ext uri="{BB962C8B-B14F-4D97-AF65-F5344CB8AC3E}">
        <p14:creationId xmlns:p14="http://schemas.microsoft.com/office/powerpoint/2010/main" val="254472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sz="2400" dirty="0" smtClean="0">
                <a:cs typeface="B Nazanin" panose="00000400000000000000" pitchFamily="2" charset="-78"/>
              </a:rPr>
              <a:t>عباس عطار</a:t>
            </a:r>
            <a:endParaRPr lang="en-US" sz="2400" dirty="0">
              <a:cs typeface="B Nazanin" panose="00000400000000000000" pitchFamily="2" charset="-78"/>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1255" y="1354667"/>
            <a:ext cx="7310790" cy="4391378"/>
          </a:xfrm>
        </p:spPr>
      </p:pic>
    </p:spTree>
    <p:extLst>
      <p:ext uri="{BB962C8B-B14F-4D97-AF65-F5344CB8AC3E}">
        <p14:creationId xmlns:p14="http://schemas.microsoft.com/office/powerpoint/2010/main" val="2490306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sz="2400" dirty="0" smtClean="0">
                <a:cs typeface="B Nazanin" panose="00000400000000000000" pitchFamily="2" charset="-78"/>
              </a:rPr>
              <a:t>عکسهای هفده سال بعد از انقلاب (</a:t>
            </a:r>
            <a:r>
              <a:rPr lang="fa-IR" sz="2400" dirty="0" smtClean="0">
                <a:cs typeface="B Nazanin" panose="00000400000000000000" pitchFamily="2" charset="-78"/>
              </a:rPr>
              <a:t>1376)</a:t>
            </a:r>
            <a:endParaRPr lang="en-US" sz="2400" dirty="0">
              <a:cs typeface="B Nazanin" panose="00000400000000000000" pitchFamily="2" charset="-78"/>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2044" y="1354667"/>
            <a:ext cx="7947377" cy="4893733"/>
          </a:xfrm>
        </p:spPr>
      </p:pic>
    </p:spTree>
    <p:extLst>
      <p:ext uri="{BB962C8B-B14F-4D97-AF65-F5344CB8AC3E}">
        <p14:creationId xmlns:p14="http://schemas.microsoft.com/office/powerpoint/2010/main" val="4070073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1068" y="1546578"/>
            <a:ext cx="7394222" cy="4701822"/>
          </a:xfrm>
        </p:spPr>
      </p:pic>
    </p:spTree>
    <p:extLst>
      <p:ext uri="{BB962C8B-B14F-4D97-AF65-F5344CB8AC3E}">
        <p14:creationId xmlns:p14="http://schemas.microsoft.com/office/powerpoint/2010/main" val="10835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6577" y="1241778"/>
            <a:ext cx="8116711" cy="5057421"/>
          </a:xfrm>
        </p:spPr>
      </p:pic>
    </p:spTree>
    <p:extLst>
      <p:ext uri="{BB962C8B-B14F-4D97-AF65-F5344CB8AC3E}">
        <p14:creationId xmlns:p14="http://schemas.microsoft.com/office/powerpoint/2010/main" val="221646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4311" y="1377244"/>
            <a:ext cx="7699021" cy="4821150"/>
          </a:xfrm>
        </p:spPr>
      </p:pic>
    </p:spTree>
    <p:extLst>
      <p:ext uri="{BB962C8B-B14F-4D97-AF65-F5344CB8AC3E}">
        <p14:creationId xmlns:p14="http://schemas.microsoft.com/office/powerpoint/2010/main" val="3405150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0133" y="1185333"/>
            <a:ext cx="8432799" cy="5063067"/>
          </a:xfrm>
        </p:spPr>
      </p:pic>
    </p:spTree>
    <p:extLst>
      <p:ext uri="{BB962C8B-B14F-4D97-AF65-F5344CB8AC3E}">
        <p14:creationId xmlns:p14="http://schemas.microsoft.com/office/powerpoint/2010/main" val="266115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4044" y="1083734"/>
            <a:ext cx="8048977" cy="4910666"/>
          </a:xfrm>
        </p:spPr>
      </p:pic>
    </p:spTree>
    <p:extLst>
      <p:ext uri="{BB962C8B-B14F-4D97-AF65-F5344CB8AC3E}">
        <p14:creationId xmlns:p14="http://schemas.microsoft.com/office/powerpoint/2010/main" val="5251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sz="2800" dirty="0" smtClean="0">
                <a:cs typeface="B Nazanin" panose="00000400000000000000" pitchFamily="2" charset="-78"/>
              </a:rPr>
              <a:t>عکسهای عباس عطار از تاثیر مذهب در جوامع</a:t>
            </a:r>
            <a:endParaRPr lang="en-US" sz="2800" dirty="0">
              <a:cs typeface="B Nazanin" panose="00000400000000000000" pitchFamily="2" charset="-78"/>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7868" y="1365956"/>
            <a:ext cx="8128000" cy="4882444"/>
          </a:xfrm>
        </p:spPr>
      </p:pic>
    </p:spTree>
    <p:extLst>
      <p:ext uri="{BB962C8B-B14F-4D97-AF65-F5344CB8AC3E}">
        <p14:creationId xmlns:p14="http://schemas.microsoft.com/office/powerpoint/2010/main" val="183172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5911" y="1253068"/>
            <a:ext cx="7890933" cy="4989688"/>
          </a:xfrm>
        </p:spPr>
      </p:pic>
    </p:spTree>
    <p:extLst>
      <p:ext uri="{BB962C8B-B14F-4D97-AF65-F5344CB8AC3E}">
        <p14:creationId xmlns:p14="http://schemas.microsoft.com/office/powerpoint/2010/main" val="161412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56000" y="575732"/>
            <a:ext cx="4368800" cy="6282267"/>
          </a:xfrm>
        </p:spPr>
      </p:pic>
    </p:spTree>
    <p:extLst>
      <p:ext uri="{BB962C8B-B14F-4D97-AF65-F5344CB8AC3E}">
        <p14:creationId xmlns:p14="http://schemas.microsoft.com/office/powerpoint/2010/main" val="3519086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5956" y="914400"/>
            <a:ext cx="8263466" cy="5192889"/>
          </a:xfrm>
        </p:spPr>
      </p:pic>
    </p:spTree>
    <p:extLst>
      <p:ext uri="{BB962C8B-B14F-4D97-AF65-F5344CB8AC3E}">
        <p14:creationId xmlns:p14="http://schemas.microsoft.com/office/powerpoint/2010/main" val="176612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sz="3200" dirty="0" smtClean="0">
                <a:cs typeface="B Nazanin" panose="00000400000000000000" pitchFamily="2" charset="-78"/>
              </a:rPr>
              <a:t>عباس عطار </a:t>
            </a:r>
            <a:r>
              <a:rPr lang="fa-IR" sz="2000" dirty="0" smtClean="0">
                <a:cs typeface="B Nazanin" panose="00000400000000000000" pitchFamily="2" charset="-78"/>
              </a:rPr>
              <a:t/>
            </a:r>
            <a:br>
              <a:rPr lang="fa-IR" sz="2000" dirty="0" smtClean="0">
                <a:cs typeface="B Nazanin" panose="00000400000000000000" pitchFamily="2" charset="-78"/>
              </a:rPr>
            </a:br>
            <a:r>
              <a:rPr lang="fa-IR" sz="2000" dirty="0" smtClean="0">
                <a:cs typeface="B Nazanin" panose="00000400000000000000" pitchFamily="2" charset="-78"/>
              </a:rPr>
              <a:t>(تولد 1323 خاش، وفات 1396، پاریس)</a:t>
            </a:r>
            <a:endParaRPr lang="en-US" sz="2000" dirty="0">
              <a:cs typeface="B Nazanin" panose="00000400000000000000" pitchFamily="2" charset="-78"/>
            </a:endParaRPr>
          </a:p>
        </p:txBody>
      </p:sp>
      <p:sp>
        <p:nvSpPr>
          <p:cNvPr id="3" name="Content Placeholder 2"/>
          <p:cNvSpPr>
            <a:spLocks noGrp="1"/>
          </p:cNvSpPr>
          <p:nvPr>
            <p:ph idx="1"/>
          </p:nvPr>
        </p:nvSpPr>
        <p:spPr/>
        <p:txBody>
          <a:bodyPr/>
          <a:lstStyle/>
          <a:p>
            <a:pPr algn="ctr" rtl="1">
              <a:lnSpc>
                <a:spcPct val="107000"/>
              </a:lnSpc>
              <a:spcAft>
                <a:spcPts val="800"/>
              </a:spcAft>
            </a:pPr>
            <a:r>
              <a:rPr lang="fa-IR" sz="2800" dirty="0" smtClean="0">
                <a:latin typeface="Calibri" panose="020F0502020204030204" pitchFamily="34" charset="0"/>
                <a:ea typeface="Calibri" panose="020F0502020204030204" pitchFamily="34" charset="0"/>
                <a:cs typeface="B Nazanin" panose="00000400000000000000" pitchFamily="2" charset="-78"/>
              </a:rPr>
              <a:t>«عکاسی </a:t>
            </a:r>
            <a:r>
              <a:rPr lang="fa-IR" sz="2800" dirty="0">
                <a:latin typeface="Calibri" panose="020F0502020204030204" pitchFamily="34" charset="0"/>
                <a:ea typeface="Calibri" panose="020F0502020204030204" pitchFamily="34" charset="0"/>
                <a:cs typeface="B Nazanin" panose="00000400000000000000" pitchFamily="2" charset="-78"/>
              </a:rPr>
              <a:t>من بازتابی از بطن زندگی و ارتباطی آنی در لحظه ای از زمان است که از طریق ویزور دوربین حاصل می شود</a:t>
            </a:r>
            <a:r>
              <a:rPr lang="fa-IR" sz="2800" dirty="0" smtClean="0">
                <a:latin typeface="Calibri" panose="020F0502020204030204" pitchFamily="34" charset="0"/>
                <a:ea typeface="Calibri" panose="020F0502020204030204" pitchFamily="34" charset="0"/>
                <a:cs typeface="B Nazanin" panose="00000400000000000000" pitchFamily="2" charset="-78"/>
              </a:rPr>
              <a:t>.»</a:t>
            </a:r>
            <a:endParaRPr lang="en-US" sz="2800" dirty="0">
              <a:latin typeface="Calibri" panose="020F0502020204030204" pitchFamily="34" charset="0"/>
              <a:ea typeface="Calibri" panose="020F0502020204030204" pitchFamily="34" charset="0"/>
              <a:cs typeface="Arial" panose="020B0604020202020204" pitchFamily="34" charset="0"/>
            </a:endParaRPr>
          </a:p>
          <a:p>
            <a:pPr algn="ctr" rtl="1">
              <a:lnSpc>
                <a:spcPct val="150000"/>
              </a:lnSpc>
              <a:spcAft>
                <a:spcPts val="800"/>
              </a:spcAft>
            </a:pPr>
            <a:r>
              <a:rPr lang="fa-IR" dirty="0">
                <a:latin typeface="Calibri" panose="020F0502020204030204" pitchFamily="34" charset="0"/>
                <a:ea typeface="Calibri" panose="020F0502020204030204" pitchFamily="34" charset="0"/>
                <a:cs typeface="B Nazanin" panose="00000400000000000000" pitchFamily="2" charset="-78"/>
              </a:rPr>
              <a:t>خودش می گوید عکاس به دنیا آمده است. وجوه سیاسی و اجتماعی زندگی در کشورهایی که مشکلات در آنها زیاد است برایش اهمیت دارد. از جنگ ها و انقلابات زیادی مثل بیافرا، بنگلادش، ایرلند شمالی، ویتنام، خاورمیانه، چین، کوبا، آفریقای جنوبی در دوره تبعیض نژادی عکاسی کرده است. زندگی روزمره در مکزیک را به مدت چندین سال عکاسی کرد و البته بزرگ ترین پروژه اش تاثیر مذهب در جوامع بود که 20 سال پایانی عمر خود را صرف آن کرد.</a:t>
            </a:r>
            <a:endParaRPr lang="en-US" sz="1800" dirty="0">
              <a:latin typeface="Calibri" panose="020F0502020204030204" pitchFamily="34" charset="0"/>
              <a:ea typeface="Calibri" panose="020F0502020204030204" pitchFamily="34" charset="0"/>
              <a:cs typeface="Arial" panose="020B0604020202020204" pitchFamily="34" charset="0"/>
            </a:endParaRPr>
          </a:p>
          <a:p>
            <a:pPr algn="r" rtl="1"/>
            <a:endParaRPr lang="en-US" dirty="0"/>
          </a:p>
        </p:txBody>
      </p:sp>
    </p:spTree>
    <p:extLst>
      <p:ext uri="{BB962C8B-B14F-4D97-AF65-F5344CB8AC3E}">
        <p14:creationId xmlns:p14="http://schemas.microsoft.com/office/powerpoint/2010/main" val="114527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sz="2800" dirty="0" smtClean="0">
                <a:cs typeface="B Nazanin" panose="00000400000000000000" pitchFamily="2" charset="-78"/>
              </a:rPr>
              <a:t>کاوه گلستان</a:t>
            </a:r>
            <a:endParaRPr lang="en-US" sz="2800" dirty="0">
              <a:cs typeface="B Nazanin" panose="00000400000000000000"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1" y="1025235"/>
            <a:ext cx="8077200" cy="5458691"/>
          </a:xfrm>
        </p:spPr>
      </p:pic>
    </p:spTree>
    <p:extLst>
      <p:ext uri="{BB962C8B-B14F-4D97-AF65-F5344CB8AC3E}">
        <p14:creationId xmlns:p14="http://schemas.microsoft.com/office/powerpoint/2010/main" val="286512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sz="3200" dirty="0" smtClean="0">
                <a:cs typeface="B Nazanin" panose="00000400000000000000" pitchFamily="2" charset="-78"/>
              </a:rPr>
              <a:t>کاوه گلستان</a:t>
            </a:r>
            <a:br>
              <a:rPr lang="fa-IR" sz="3200" dirty="0" smtClean="0">
                <a:cs typeface="B Nazanin" panose="00000400000000000000" pitchFamily="2" charset="-78"/>
              </a:rPr>
            </a:br>
            <a:r>
              <a:rPr lang="fa-IR" sz="3200" dirty="0" smtClean="0">
                <a:cs typeface="B Nazanin" panose="00000400000000000000" pitchFamily="2" charset="-78"/>
              </a:rPr>
              <a:t>(</a:t>
            </a:r>
            <a:r>
              <a:rPr lang="fa-IR" sz="2400" dirty="0" smtClean="0">
                <a:cs typeface="B Nazanin" panose="00000400000000000000" pitchFamily="2" charset="-78"/>
              </a:rPr>
              <a:t>تولد 1329 آبادان،  وفات 1382 کرکوک عراق)</a:t>
            </a:r>
            <a:endParaRPr lang="en-US" sz="2400" dirty="0">
              <a:cs typeface="B Nazanin" panose="00000400000000000000" pitchFamily="2" charset="-78"/>
            </a:endParaRPr>
          </a:p>
        </p:txBody>
      </p:sp>
      <p:sp>
        <p:nvSpPr>
          <p:cNvPr id="3" name="Content Placeholder 2"/>
          <p:cNvSpPr>
            <a:spLocks noGrp="1"/>
          </p:cNvSpPr>
          <p:nvPr>
            <p:ph idx="1"/>
          </p:nvPr>
        </p:nvSpPr>
        <p:spPr/>
        <p:txBody>
          <a:bodyPr>
            <a:normAutofit fontScale="92500" lnSpcReduction="10000"/>
          </a:bodyPr>
          <a:lstStyle/>
          <a:p>
            <a:pPr algn="r" rtl="1"/>
            <a:endParaRPr lang="fa-IR" sz="2400" dirty="0" smtClean="0">
              <a:cs typeface="B Nazanin" panose="00000400000000000000" pitchFamily="2" charset="-78"/>
            </a:endParaRPr>
          </a:p>
          <a:p>
            <a:pPr algn="r" rtl="1"/>
            <a:r>
              <a:rPr lang="fa-IR" sz="2600" dirty="0" smtClean="0">
                <a:latin typeface="Calibri" panose="020F0502020204030204" pitchFamily="34" charset="0"/>
                <a:ea typeface="Calibri" panose="020F0502020204030204" pitchFamily="34" charset="0"/>
                <a:cs typeface="B Nazanin" panose="00000400000000000000" pitchFamily="2" charset="-78"/>
              </a:rPr>
              <a:t>« </a:t>
            </a:r>
            <a:r>
              <a:rPr lang="ar-SA" sz="2600" dirty="0" smtClean="0">
                <a:latin typeface="Calibri" panose="020F0502020204030204" pitchFamily="34" charset="0"/>
                <a:ea typeface="Calibri" panose="020F0502020204030204" pitchFamily="34" charset="0"/>
                <a:cs typeface="B Nazanin" panose="00000400000000000000" pitchFamily="2" charset="-78"/>
              </a:rPr>
              <a:t>می‌خواهم </a:t>
            </a:r>
            <a:r>
              <a:rPr lang="ar-SA" sz="2600" dirty="0">
                <a:latin typeface="Calibri" panose="020F0502020204030204" pitchFamily="34" charset="0"/>
                <a:ea typeface="Calibri" panose="020F0502020204030204" pitchFamily="34" charset="0"/>
                <a:cs typeface="B Nazanin" panose="00000400000000000000" pitchFamily="2" charset="-78"/>
              </a:rPr>
              <a:t>صحنه‌هایی را به تو نشان دهم که مثل سیلی به صورتت بخورد و امنیت تو را خدشه‌دار کند و به خطر بیندازد. می‌توانی نگاه </a:t>
            </a:r>
            <a:r>
              <a:rPr lang="ar-SA" sz="2600" dirty="0" smtClean="0">
                <a:latin typeface="Calibri" panose="020F0502020204030204" pitchFamily="34" charset="0"/>
                <a:ea typeface="Calibri" panose="020F0502020204030204" pitchFamily="34" charset="0"/>
                <a:cs typeface="B Nazanin" panose="00000400000000000000" pitchFamily="2" charset="-78"/>
              </a:rPr>
              <a:t>نکنی،</a:t>
            </a:r>
            <a:r>
              <a:rPr lang="fa-IR" sz="2600" dirty="0" smtClean="0">
                <a:latin typeface="Calibri" panose="020F0502020204030204" pitchFamily="34" charset="0"/>
                <a:ea typeface="Calibri" panose="020F0502020204030204" pitchFamily="34" charset="0"/>
                <a:cs typeface="B Nazanin" panose="00000400000000000000" pitchFamily="2" charset="-78"/>
              </a:rPr>
              <a:t> </a:t>
            </a:r>
            <a:r>
              <a:rPr lang="ar-SA" sz="2600" dirty="0" smtClean="0">
                <a:latin typeface="Calibri" panose="020F0502020204030204" pitchFamily="34" charset="0"/>
                <a:ea typeface="Calibri" panose="020F0502020204030204" pitchFamily="34" charset="0"/>
                <a:cs typeface="B Nazanin" panose="00000400000000000000" pitchFamily="2" charset="-78"/>
              </a:rPr>
              <a:t>می‌توانی </a:t>
            </a:r>
            <a:r>
              <a:rPr lang="ar-SA" sz="2600" dirty="0">
                <a:latin typeface="Calibri" panose="020F0502020204030204" pitchFamily="34" charset="0"/>
                <a:ea typeface="Calibri" panose="020F0502020204030204" pitchFamily="34" charset="0"/>
                <a:cs typeface="B Nazanin" panose="00000400000000000000" pitchFamily="2" charset="-78"/>
              </a:rPr>
              <a:t>هویت خود را پنهان کنی، مثل قاتل‌ها، اما نمی‌توانی جلوی حقیقت را بگیری، هیچ‌کس </a:t>
            </a:r>
            <a:r>
              <a:rPr lang="ar-SA" sz="2600" dirty="0" smtClean="0">
                <a:latin typeface="Calibri" panose="020F0502020204030204" pitchFamily="34" charset="0"/>
                <a:ea typeface="Calibri" panose="020F0502020204030204" pitchFamily="34" charset="0"/>
                <a:cs typeface="B Nazanin" panose="00000400000000000000" pitchFamily="2" charset="-78"/>
              </a:rPr>
              <a:t>نمی‌تواند</a:t>
            </a:r>
            <a:r>
              <a:rPr lang="fa-IR" sz="2600" dirty="0" smtClean="0">
                <a:latin typeface="Calibri" panose="020F0502020204030204" pitchFamily="34" charset="0"/>
                <a:ea typeface="Calibri" panose="020F0502020204030204" pitchFamily="34" charset="0"/>
                <a:cs typeface="B Nazanin" panose="00000400000000000000" pitchFamily="2" charset="-78"/>
              </a:rPr>
              <a:t>»</a:t>
            </a:r>
            <a:endParaRPr lang="fa-IR" sz="2600" dirty="0">
              <a:cs typeface="B Nazanin" panose="00000400000000000000" pitchFamily="2" charset="-78"/>
            </a:endParaRPr>
          </a:p>
          <a:p>
            <a:pPr algn="r" rtl="1"/>
            <a:r>
              <a:rPr lang="fa-IR" sz="2400" dirty="0" smtClean="0">
                <a:cs typeface="B Nazanin" panose="00000400000000000000" pitchFamily="2" charset="-78"/>
              </a:rPr>
              <a:t>تحصیلات نیمه کاره در رشته تاریخ</a:t>
            </a:r>
          </a:p>
          <a:p>
            <a:pPr algn="r" rtl="1"/>
            <a:r>
              <a:rPr lang="fa-IR" sz="2400" dirty="0" smtClean="0">
                <a:cs typeface="B Nazanin" panose="00000400000000000000" pitchFamily="2" charset="-78"/>
              </a:rPr>
              <a:t>عکاس روزنامه کیهان 1350</a:t>
            </a:r>
          </a:p>
          <a:p>
            <a:pPr algn="r" rtl="1"/>
            <a:r>
              <a:rPr lang="fa-IR" sz="2400" dirty="0" smtClean="0">
                <a:cs typeface="B Nazanin" panose="00000400000000000000" pitchFamily="2" charset="-78"/>
              </a:rPr>
              <a:t>همکاری با روزنامه تایم 1357</a:t>
            </a:r>
          </a:p>
          <a:p>
            <a:pPr algn="r" rtl="1"/>
            <a:r>
              <a:rPr lang="fa-IR" sz="2400" dirty="0" smtClean="0">
                <a:cs typeface="B Nazanin" panose="00000400000000000000" pitchFamily="2" charset="-78"/>
              </a:rPr>
              <a:t>همکاری با </a:t>
            </a:r>
            <a:r>
              <a:rPr lang="en-US" sz="2400" dirty="0" smtClean="0">
                <a:cs typeface="B Nazanin" panose="00000400000000000000" pitchFamily="2" charset="-78"/>
              </a:rPr>
              <a:t>AP </a:t>
            </a:r>
            <a:r>
              <a:rPr lang="fa-IR" sz="2400" dirty="0" smtClean="0">
                <a:cs typeface="B Nazanin" panose="00000400000000000000" pitchFamily="2" charset="-78"/>
              </a:rPr>
              <a:t> اسوشیتد پرس 1358</a:t>
            </a:r>
          </a:p>
          <a:p>
            <a:pPr algn="r" rtl="1"/>
            <a:r>
              <a:rPr lang="fa-IR" sz="2400" dirty="0" smtClean="0">
                <a:cs typeface="B Nazanin" panose="00000400000000000000" pitchFamily="2" charset="-78"/>
              </a:rPr>
              <a:t>برنده جایزه رابرت کاپا به خاطر عکس های انقلاب ایران</a:t>
            </a:r>
          </a:p>
          <a:p>
            <a:pPr algn="r" rtl="1"/>
            <a:r>
              <a:rPr lang="fa-IR" sz="2400" dirty="0" smtClean="0">
                <a:cs typeface="B Nazanin" panose="00000400000000000000" pitchFamily="2" charset="-78"/>
              </a:rPr>
              <a:t>برنده جایزه پولیتزر به خاطر عکاسی از قربانیان شیمیایی حلبچه 1362</a:t>
            </a:r>
            <a:endParaRPr lang="en-US" sz="2400" dirty="0">
              <a:cs typeface="B Nazanin" panose="00000400000000000000" pitchFamily="2" charset="-78"/>
            </a:endParaRPr>
          </a:p>
        </p:txBody>
      </p:sp>
    </p:spTree>
    <p:extLst>
      <p:ext uri="{BB962C8B-B14F-4D97-AF65-F5344CB8AC3E}">
        <p14:creationId xmlns:p14="http://schemas.microsoft.com/office/powerpoint/2010/main" val="2604052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algn="ctr" rtl="1">
              <a:lnSpc>
                <a:spcPct val="150000"/>
              </a:lnSpc>
              <a:spcAft>
                <a:spcPts val="800"/>
              </a:spcAft>
            </a:pPr>
            <a:r>
              <a:rPr lang="ar-SA" dirty="0">
                <a:latin typeface="Calibri" panose="020F0502020204030204" pitchFamily="34" charset="0"/>
                <a:ea typeface="Calibri" panose="020F0502020204030204" pitchFamily="34" charset="0"/>
                <a:cs typeface="B Nazanin" panose="00000400000000000000" pitchFamily="2" charset="-78"/>
              </a:rPr>
              <a:t>کاوه (نام کامل وی کاوه گلستان تقوی شیرازی است.) در سال 1329 هجری شمسی در خانواده ای فرهنگی در آبادان بدنیا آمد. پدربزرگش سردبیر روزنامه ای در اصفهان بود و پدرش ابراهیم گلستان از فعالان حوزه ادبیات، روزنامه نگاری و سینما بود که در هنگام تولد کاوه به عنوان عکاس و مستندساز برای شرکت نفت ایران و انگلیس کار می کرد</a:t>
            </a:r>
            <a:r>
              <a:rPr lang="en-US" dirty="0">
                <a:latin typeface="Calibri" panose="020F0502020204030204" pitchFamily="34" charset="0"/>
                <a:ea typeface="Calibri" panose="020F0502020204030204" pitchFamily="34" charset="0"/>
                <a:cs typeface="B Nazanin" panose="00000400000000000000" pitchFamily="2" charset="-78"/>
              </a:rPr>
              <a:t>.</a:t>
            </a:r>
            <a:r>
              <a:rPr lang="en-US" dirty="0">
                <a:latin typeface="B Nazanin" panose="00000400000000000000" pitchFamily="2" charset="-78"/>
                <a:ea typeface="Calibri" panose="020F0502020204030204" pitchFamily="34" charset="0"/>
                <a:cs typeface="Arial" panose="020B0604020202020204" pitchFamily="34" charset="0"/>
              </a:rPr>
              <a:t> </a:t>
            </a:r>
            <a:r>
              <a:rPr lang="ar-SA" dirty="0">
                <a:latin typeface="Calibri" panose="020F0502020204030204" pitchFamily="34" charset="0"/>
                <a:ea typeface="Calibri" panose="020F0502020204030204" pitchFamily="34" charset="0"/>
                <a:cs typeface="B Nazanin" panose="00000400000000000000" pitchFamily="2" charset="-78"/>
              </a:rPr>
              <a:t>در سال 1342 پدرش او را به مدرسه شبانه روزی میلفیلد</a:t>
            </a:r>
            <a:r>
              <a:rPr lang="en-US" dirty="0">
                <a:latin typeface="Calibri" panose="020F0502020204030204" pitchFamily="34" charset="0"/>
                <a:ea typeface="Calibri" panose="020F0502020204030204" pitchFamily="34" charset="0"/>
                <a:cs typeface="B Nazanin" panose="00000400000000000000" pitchFamily="2" charset="-78"/>
              </a:rPr>
              <a:t> (</a:t>
            </a:r>
            <a:r>
              <a:rPr lang="en-US" dirty="0" err="1">
                <a:latin typeface="Calibri" panose="020F0502020204030204" pitchFamily="34" charset="0"/>
                <a:ea typeface="Calibri" panose="020F0502020204030204" pitchFamily="34" charset="0"/>
                <a:cs typeface="B Nazanin" panose="00000400000000000000" pitchFamily="2" charset="-78"/>
              </a:rPr>
              <a:t>Millfield</a:t>
            </a:r>
            <a:r>
              <a:rPr lang="en-US" dirty="0">
                <a:latin typeface="Calibri" panose="020F0502020204030204" pitchFamily="34" charset="0"/>
                <a:ea typeface="Calibri" panose="020F0502020204030204" pitchFamily="34" charset="0"/>
                <a:cs typeface="B Nazanin" panose="00000400000000000000" pitchFamily="2" charset="-78"/>
              </a:rPr>
              <a:t> School) </a:t>
            </a:r>
            <a:r>
              <a:rPr lang="ar-SA" dirty="0">
                <a:latin typeface="Calibri" panose="020F0502020204030204" pitchFamily="34" charset="0"/>
                <a:ea typeface="Calibri" panose="020F0502020204030204" pitchFamily="34" charset="0"/>
                <a:cs typeface="B Nazanin" panose="00000400000000000000" pitchFamily="2" charset="-78"/>
              </a:rPr>
              <a:t>در سامرست انگلستان فرستاد تا تحصیلات خود را ادامه دهد. در آنجا یک گروه موسیقی پاپ تشکیل داد و قطعه ای نیز ساخت که توسط مدیر مدرسه توقیف شد. او در سال 1347 مدرسه را ترک کرد و از راه زمینی به تهران بازگشت</a:t>
            </a:r>
            <a:r>
              <a:rPr lang="en-US" dirty="0">
                <a:latin typeface="Calibri" panose="020F0502020204030204" pitchFamily="34" charset="0"/>
                <a:ea typeface="Calibri" panose="020F0502020204030204" pitchFamily="34" charset="0"/>
                <a:cs typeface="B Nazanin" panose="00000400000000000000" pitchFamily="2" charset="-78"/>
              </a:rPr>
              <a:t>.</a:t>
            </a:r>
            <a:r>
              <a:rPr lang="en-US" dirty="0">
                <a:latin typeface="B Nazanin" panose="00000400000000000000" pitchFamily="2" charset="-78"/>
                <a:ea typeface="Calibri" panose="020F0502020204030204" pitchFamily="34" charset="0"/>
                <a:cs typeface="Arial" panose="020B0604020202020204" pitchFamily="34" charset="0"/>
              </a:rPr>
              <a:t> </a:t>
            </a:r>
            <a:r>
              <a:rPr lang="ar-SA" dirty="0">
                <a:latin typeface="Calibri" panose="020F0502020204030204" pitchFamily="34" charset="0"/>
                <a:ea typeface="Calibri" panose="020F0502020204030204" pitchFamily="34" charset="0"/>
                <a:cs typeface="B Nazanin" panose="00000400000000000000" pitchFamily="2" charset="-78"/>
              </a:rPr>
              <a:t>در سال 1352 او از طرف روزنامه کیهان برای پوشش خبری از درگیری های ارتش آزادیبخش و سربازان سلطنتی به بلفاست در ایرلند رفت. پس از بازگشت به تهران در دفاتر روزنامه های اسوشیتد پرس</a:t>
            </a:r>
            <a:r>
              <a:rPr lang="en-US" dirty="0">
                <a:latin typeface="Calibri" panose="020F0502020204030204" pitchFamily="34" charset="0"/>
                <a:ea typeface="Calibri" panose="020F0502020204030204" pitchFamily="34" charset="0"/>
                <a:cs typeface="B Nazanin" panose="00000400000000000000" pitchFamily="2" charset="-78"/>
              </a:rPr>
              <a:t> (</a:t>
            </a:r>
            <a:r>
              <a:rPr lang="en-US" dirty="0" err="1">
                <a:latin typeface="Calibri" panose="020F0502020204030204" pitchFamily="34" charset="0"/>
                <a:ea typeface="Calibri" panose="020F0502020204030204" pitchFamily="34" charset="0"/>
                <a:cs typeface="B Nazanin" panose="00000400000000000000" pitchFamily="2" charset="-78"/>
              </a:rPr>
              <a:t>Accociated</a:t>
            </a:r>
            <a:r>
              <a:rPr lang="en-US" dirty="0">
                <a:latin typeface="Calibri" panose="020F0502020204030204" pitchFamily="34" charset="0"/>
                <a:ea typeface="Calibri" panose="020F0502020204030204" pitchFamily="34" charset="0"/>
                <a:cs typeface="B Nazanin" panose="00000400000000000000" pitchFamily="2" charset="-78"/>
              </a:rPr>
              <a:t> Press) </a:t>
            </a:r>
            <a:r>
              <a:rPr lang="ar-SA" dirty="0">
                <a:latin typeface="Calibri" panose="020F0502020204030204" pitchFamily="34" charset="0"/>
                <a:ea typeface="Calibri" panose="020F0502020204030204" pitchFamily="34" charset="0"/>
                <a:cs typeface="B Nazanin" panose="00000400000000000000" pitchFamily="2" charset="-78"/>
              </a:rPr>
              <a:t>و تایم</a:t>
            </a:r>
            <a:r>
              <a:rPr lang="en-US" dirty="0">
                <a:latin typeface="Calibri" panose="020F0502020204030204" pitchFamily="34" charset="0"/>
                <a:ea typeface="Calibri" panose="020F0502020204030204" pitchFamily="34" charset="0"/>
                <a:cs typeface="B Nazanin" panose="00000400000000000000" pitchFamily="2" charset="-78"/>
              </a:rPr>
              <a:t> (Time) </a:t>
            </a:r>
            <a:r>
              <a:rPr lang="ar-SA" dirty="0">
                <a:latin typeface="Calibri" panose="020F0502020204030204" pitchFamily="34" charset="0"/>
                <a:ea typeface="Calibri" panose="020F0502020204030204" pitchFamily="34" charset="0"/>
                <a:cs typeface="B Nazanin" panose="00000400000000000000" pitchFamily="2" charset="-78"/>
              </a:rPr>
              <a:t>مشغول به کار شد</a:t>
            </a:r>
            <a:r>
              <a:rPr lang="en-US" dirty="0">
                <a:latin typeface="Calibri" panose="020F0502020204030204" pitchFamily="34" charset="0"/>
                <a:ea typeface="Calibri" panose="020F0502020204030204" pitchFamily="34" charset="0"/>
                <a:cs typeface="B Nazanin" panose="00000400000000000000" pitchFamily="2" charset="-78"/>
              </a:rPr>
              <a:t>.</a:t>
            </a:r>
            <a:endParaRPr lang="en-US" sz="1800" dirty="0">
              <a:latin typeface="Calibri" panose="020F0502020204030204" pitchFamily="34" charset="0"/>
              <a:ea typeface="Calibri" panose="020F0502020204030204" pitchFamily="34" charset="0"/>
              <a:cs typeface="Arial" panose="020B0604020202020204" pitchFamily="34" charset="0"/>
            </a:endParaRPr>
          </a:p>
          <a:p>
            <a:pPr algn="ctr" rtl="1">
              <a:lnSpc>
                <a:spcPct val="150000"/>
              </a:lnSpc>
            </a:pPr>
            <a:endParaRPr lang="en-US" dirty="0">
              <a:cs typeface="B Nazanin" panose="00000400000000000000" pitchFamily="2" charset="-78"/>
            </a:endParaRPr>
          </a:p>
        </p:txBody>
      </p:sp>
    </p:spTree>
    <p:extLst>
      <p:ext uri="{BB962C8B-B14F-4D97-AF65-F5344CB8AC3E}">
        <p14:creationId xmlns:p14="http://schemas.microsoft.com/office/powerpoint/2010/main" val="3754239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r" rtl="1"/>
            <a:r>
              <a:rPr lang="fa-IR" dirty="0" smtClean="0">
                <a:latin typeface="سه مجموعه مهم B Nazanin"/>
                <a:cs typeface="B Nazanin" panose="00000400000000000000" pitchFamily="2" charset="-78"/>
              </a:rPr>
              <a:t>سه مجموعه مهم قبل از انقلاب:</a:t>
            </a:r>
          </a:p>
          <a:p>
            <a:pPr algn="r" rtl="1"/>
            <a:r>
              <a:rPr lang="fa-IR" dirty="0" smtClean="0">
                <a:latin typeface="سه مجموعه مهم B Nazanin"/>
                <a:cs typeface="B Nazanin" panose="00000400000000000000" pitchFamily="2" charset="-78"/>
              </a:rPr>
              <a:t>روسپی (محله ارباب جمشید تهران) انتشار در مجله آیندگان </a:t>
            </a:r>
            <a:r>
              <a:rPr lang="fa-IR" dirty="0" smtClean="0">
                <a:latin typeface="سه مجموعه مهم B Nazanin"/>
                <a:cs typeface="B Nazanin" panose="00000400000000000000" pitchFamily="2" charset="-78"/>
              </a:rPr>
              <a:t>1354</a:t>
            </a:r>
            <a:endParaRPr lang="fa-IR" dirty="0" smtClean="0">
              <a:latin typeface="سه مجموعه مهم B Nazanin"/>
              <a:cs typeface="B Nazanin" panose="00000400000000000000" pitchFamily="2" charset="-78"/>
            </a:endParaRPr>
          </a:p>
          <a:p>
            <a:pPr algn="r" rtl="1"/>
            <a:r>
              <a:rPr lang="fa-IR" dirty="0" smtClean="0">
                <a:latin typeface="سه مجموعه مهم B Nazanin"/>
                <a:cs typeface="B Nazanin" panose="00000400000000000000" pitchFamily="2" charset="-78"/>
              </a:rPr>
              <a:t>کارگر (کارگران ساختمانی در حاشیه تهران)  ، انتشار در مجله آیندگان </a:t>
            </a:r>
            <a:r>
              <a:rPr lang="fa-IR" dirty="0" smtClean="0">
                <a:latin typeface="سه مجموعه مهم B Nazanin"/>
                <a:cs typeface="B Nazanin" panose="00000400000000000000" pitchFamily="2" charset="-78"/>
              </a:rPr>
              <a:t>1355</a:t>
            </a:r>
            <a:endParaRPr lang="fa-IR" dirty="0" smtClean="0">
              <a:latin typeface="سه مجموعه مهم B Nazanin"/>
              <a:cs typeface="B Nazanin" panose="00000400000000000000" pitchFamily="2" charset="-78"/>
            </a:endParaRPr>
          </a:p>
          <a:p>
            <a:pPr algn="r" rtl="1"/>
            <a:r>
              <a:rPr lang="fa-IR" dirty="0" smtClean="0">
                <a:latin typeface="سه مجموعه مهم B Nazanin"/>
                <a:cs typeface="B Nazanin" panose="00000400000000000000" pitchFamily="2" charset="-78"/>
              </a:rPr>
              <a:t>مجنون (کودکان بی سرپرست در مرکز توانبخشی) (انتشار در مجله آیندگان </a:t>
            </a:r>
            <a:r>
              <a:rPr lang="fa-IR" dirty="0" smtClean="0">
                <a:latin typeface="سه مجموعه مهم B Nazanin"/>
                <a:cs typeface="B Nazanin" panose="00000400000000000000" pitchFamily="2" charset="-78"/>
              </a:rPr>
              <a:t>1355)</a:t>
            </a:r>
            <a:endParaRPr lang="fa-IR" dirty="0" smtClean="0">
              <a:latin typeface="سه مجموعه مهم B Nazanin"/>
              <a:cs typeface="B Nazanin" panose="00000400000000000000" pitchFamily="2" charset="-78"/>
            </a:endParaRPr>
          </a:p>
          <a:p>
            <a:pPr algn="r" rtl="1"/>
            <a:r>
              <a:rPr lang="fa-IR" dirty="0" smtClean="0">
                <a:latin typeface="سه مجموعه مهم B Nazanin"/>
                <a:cs typeface="B Nazanin" panose="00000400000000000000" pitchFamily="2" charset="-78"/>
              </a:rPr>
              <a:t>عکاسی از وقایع انقلاب و جنگ 1357 تا 1362</a:t>
            </a:r>
            <a:endParaRPr lang="fa-IR" dirty="0">
              <a:latin typeface="سه مجموعه مهم B Nazanin"/>
              <a:cs typeface="B Nazanin" panose="00000400000000000000" pitchFamily="2" charset="-78"/>
            </a:endParaRPr>
          </a:p>
          <a:p>
            <a:pPr algn="r" rtl="1"/>
            <a:r>
              <a:rPr lang="ar-SA" dirty="0">
                <a:latin typeface="Calibri" panose="020F0502020204030204" pitchFamily="34" charset="0"/>
                <a:ea typeface="Calibri" panose="020F0502020204030204" pitchFamily="34" charset="0"/>
                <a:cs typeface="B Nazanin" panose="00000400000000000000" pitchFamily="2" charset="-78"/>
              </a:rPr>
              <a:t>سالهای 1369 به بعد کاوه تمرکزش را از عکاسی به فیلمبرداری و مستندسازی معطوف نمود. همچنین در سال 1373 در دانشکده های هنری در تهران به تدریس عکاسی پرداخت. کاوه گلستان در سال 1382 که به عنوان خبرنگار و تصویربردار شبکه بی بی سی در جنگ خلیج که بین امریکا و متحدانش از یک طرف و عراق از طرف دیگر در جریان بود، در نزدیکی کرکوک، در شهر مرزی کفری با مین برخورد کرد و در اثر انفجار مین در سن 53 سالگی دار فانی را وداع گفت</a:t>
            </a:r>
            <a:endParaRPr lang="en-US" dirty="0">
              <a:latin typeface="سه مجموعه مهم B Nazanin"/>
              <a:cs typeface="B Nazanin" panose="00000400000000000000" pitchFamily="2" charset="-78"/>
            </a:endParaRPr>
          </a:p>
        </p:txBody>
      </p:sp>
    </p:spTree>
    <p:extLst>
      <p:ext uri="{BB962C8B-B14F-4D97-AF65-F5344CB8AC3E}">
        <p14:creationId xmlns:p14="http://schemas.microsoft.com/office/powerpoint/2010/main" val="363945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8692" y="1330036"/>
            <a:ext cx="8049490" cy="4918364"/>
          </a:xfrm>
        </p:spPr>
      </p:pic>
    </p:spTree>
    <p:extLst>
      <p:ext uri="{BB962C8B-B14F-4D97-AF65-F5344CB8AC3E}">
        <p14:creationId xmlns:p14="http://schemas.microsoft.com/office/powerpoint/2010/main" val="1222033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97381" y="277091"/>
            <a:ext cx="4696691" cy="6289964"/>
          </a:xfrm>
        </p:spPr>
      </p:pic>
    </p:spTree>
    <p:extLst>
      <p:ext uri="{BB962C8B-B14F-4D97-AF65-F5344CB8AC3E}">
        <p14:creationId xmlns:p14="http://schemas.microsoft.com/office/powerpoint/2010/main" val="888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1127" y="803564"/>
            <a:ext cx="4433455" cy="5385305"/>
          </a:xfrm>
        </p:spPr>
      </p:pic>
    </p:spTree>
    <p:extLst>
      <p:ext uri="{BB962C8B-B14F-4D97-AF65-F5344CB8AC3E}">
        <p14:creationId xmlns:p14="http://schemas.microsoft.com/office/powerpoint/2010/main" val="63885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7600" y="304800"/>
            <a:ext cx="4488873" cy="6553199"/>
          </a:xfrm>
        </p:spPr>
      </p:pic>
    </p:spTree>
    <p:extLst>
      <p:ext uri="{BB962C8B-B14F-4D97-AF65-F5344CB8AC3E}">
        <p14:creationId xmlns:p14="http://schemas.microsoft.com/office/powerpoint/2010/main" val="79138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22765" y="1427018"/>
            <a:ext cx="7716980" cy="5084618"/>
          </a:xfrm>
        </p:spPr>
      </p:pic>
    </p:spTree>
    <p:extLst>
      <p:ext uri="{BB962C8B-B14F-4D97-AF65-F5344CB8AC3E}">
        <p14:creationId xmlns:p14="http://schemas.microsoft.com/office/powerpoint/2010/main" val="222690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0982" y="748145"/>
            <a:ext cx="8429851" cy="5500255"/>
          </a:xfrm>
        </p:spPr>
      </p:pic>
    </p:spTree>
    <p:extLst>
      <p:ext uri="{BB962C8B-B14F-4D97-AF65-F5344CB8AC3E}">
        <p14:creationId xmlns:p14="http://schemas.microsoft.com/office/powerpoint/2010/main" val="1725782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130" y="226940"/>
            <a:ext cx="9404723" cy="1400530"/>
          </a:xfrm>
        </p:spPr>
        <p:txBody>
          <a:bodyPr/>
          <a:lstStyle/>
          <a:p>
            <a:pPr algn="ctr" rtl="1"/>
            <a:r>
              <a:rPr lang="fa-IR" sz="3600" dirty="0" smtClean="0">
                <a:cs typeface="B Nazanin" panose="00000400000000000000" pitchFamily="2" charset="-78"/>
              </a:rPr>
              <a:t>زندگینامه</a:t>
            </a:r>
            <a:endParaRPr lang="en-US" sz="3600" dirty="0">
              <a:cs typeface="B Nazanin" panose="00000400000000000000" pitchFamily="2" charset="-78"/>
            </a:endParaRPr>
          </a:p>
        </p:txBody>
      </p:sp>
      <p:sp>
        <p:nvSpPr>
          <p:cNvPr id="3" name="Content Placeholder 2"/>
          <p:cNvSpPr>
            <a:spLocks noGrp="1"/>
          </p:cNvSpPr>
          <p:nvPr>
            <p:ph idx="1"/>
          </p:nvPr>
        </p:nvSpPr>
        <p:spPr>
          <a:xfrm>
            <a:off x="1103312" y="1770696"/>
            <a:ext cx="8946541" cy="4195481"/>
          </a:xfrm>
        </p:spPr>
        <p:txBody>
          <a:bodyPr>
            <a:normAutofit fontScale="92500" lnSpcReduction="20000"/>
          </a:bodyPr>
          <a:lstStyle/>
          <a:p>
            <a:pPr algn="r" rtl="1"/>
            <a:r>
              <a:rPr lang="fa-IR" dirty="0" smtClean="0">
                <a:latin typeface="مهاجرت به خارج نبنتتتB Nazanin"/>
                <a:cs typeface="B Nazanin" panose="00000400000000000000" pitchFamily="2" charset="-78"/>
              </a:rPr>
              <a:t>مهاجرت به خارج از کشور در کودکی همراه با خانواده.</a:t>
            </a:r>
          </a:p>
          <a:p>
            <a:pPr algn="r" rtl="1"/>
            <a:r>
              <a:rPr lang="fa-IR" dirty="0" smtClean="0">
                <a:latin typeface="مهاجرت به خارج نبنتتتB Nazanin"/>
                <a:cs typeface="B Nazanin" panose="00000400000000000000" pitchFamily="2" charset="-78"/>
              </a:rPr>
              <a:t>فارغ التحصیل در رشته ارتباطات از انگلستان</a:t>
            </a:r>
          </a:p>
          <a:p>
            <a:pPr algn="r" rtl="1"/>
            <a:r>
              <a:rPr lang="fa-IR" dirty="0" smtClean="0">
                <a:latin typeface="مهاجرت به خارج نبنتتتB Nazanin"/>
                <a:cs typeface="B Nazanin" panose="00000400000000000000" pitchFamily="2" charset="-78"/>
              </a:rPr>
              <a:t>انتخاب شغل عکاسی و چاپ عکس در نشریات (1346)</a:t>
            </a:r>
          </a:p>
          <a:p>
            <a:pPr algn="r" rtl="1"/>
            <a:r>
              <a:rPr lang="fa-IR" dirty="0">
                <a:latin typeface="Calibri" panose="020F0502020204030204" pitchFamily="34" charset="0"/>
                <a:ea typeface="Calibri" panose="020F0502020204030204" pitchFamily="34" charset="0"/>
                <a:cs typeface="B Nazanin" panose="00000400000000000000" pitchFamily="2" charset="-78"/>
              </a:rPr>
              <a:t>از </a:t>
            </a:r>
            <a:r>
              <a:rPr lang="fa-IR" dirty="0" smtClean="0">
                <a:latin typeface="Calibri" panose="020F0502020204030204" pitchFamily="34" charset="0"/>
                <a:ea typeface="Calibri" panose="020F0502020204030204" pitchFamily="34" charset="0"/>
                <a:cs typeface="B Nazanin" panose="00000400000000000000" pitchFamily="2" charset="-78"/>
              </a:rPr>
              <a:t>1350 </a:t>
            </a:r>
            <a:r>
              <a:rPr lang="fa-IR" dirty="0">
                <a:latin typeface="Calibri" panose="020F0502020204030204" pitchFamily="34" charset="0"/>
                <a:ea typeface="Calibri" panose="020F0502020204030204" pitchFamily="34" charset="0"/>
                <a:cs typeface="B Nazanin" panose="00000400000000000000" pitchFamily="2" charset="-78"/>
              </a:rPr>
              <a:t>تا </a:t>
            </a:r>
            <a:r>
              <a:rPr lang="fa-IR" dirty="0" smtClean="0">
                <a:latin typeface="Calibri" panose="020F0502020204030204" pitchFamily="34" charset="0"/>
                <a:ea typeface="Calibri" panose="020F0502020204030204" pitchFamily="34" charset="0"/>
                <a:cs typeface="B Nazanin" panose="00000400000000000000" pitchFamily="2" charset="-78"/>
              </a:rPr>
              <a:t>1353 </a:t>
            </a:r>
            <a:r>
              <a:rPr lang="fa-IR" dirty="0">
                <a:latin typeface="Calibri" panose="020F0502020204030204" pitchFamily="34" charset="0"/>
                <a:ea typeface="Calibri" panose="020F0502020204030204" pitchFamily="34" charset="0"/>
                <a:cs typeface="B Nazanin" panose="00000400000000000000" pitchFamily="2" charset="-78"/>
              </a:rPr>
              <a:t>عضو آزانس </a:t>
            </a:r>
            <a:r>
              <a:rPr lang="en-US" dirty="0" err="1">
                <a:latin typeface="Calibri" panose="020F0502020204030204" pitchFamily="34" charset="0"/>
                <a:ea typeface="Calibri" panose="020F0502020204030204" pitchFamily="34" charset="0"/>
                <a:cs typeface="B Nazanin" panose="00000400000000000000" pitchFamily="2" charset="-78"/>
              </a:rPr>
              <a:t>Sipa</a:t>
            </a:r>
            <a:r>
              <a:rPr lang="fa-IR" dirty="0">
                <a:latin typeface="Calibri" panose="020F0502020204030204" pitchFamily="34" charset="0"/>
                <a:ea typeface="Calibri" panose="020F0502020204030204" pitchFamily="34" charset="0"/>
                <a:cs typeface="B Nazanin" panose="00000400000000000000" pitchFamily="2" charset="-78"/>
              </a:rPr>
              <a:t> بود. از </a:t>
            </a:r>
            <a:r>
              <a:rPr lang="fa-IR" dirty="0" smtClean="0">
                <a:latin typeface="Calibri" panose="020F0502020204030204" pitchFamily="34" charset="0"/>
                <a:ea typeface="Calibri" panose="020F0502020204030204" pitchFamily="34" charset="0"/>
                <a:cs typeface="B Nazanin" panose="00000400000000000000" pitchFamily="2" charset="-78"/>
              </a:rPr>
              <a:t>1354 </a:t>
            </a:r>
            <a:r>
              <a:rPr lang="fa-IR" dirty="0">
                <a:latin typeface="Calibri" panose="020F0502020204030204" pitchFamily="34" charset="0"/>
                <a:ea typeface="Calibri" panose="020F0502020204030204" pitchFamily="34" charset="0"/>
                <a:cs typeface="B Nazanin" panose="00000400000000000000" pitchFamily="2" charset="-78"/>
              </a:rPr>
              <a:t>تا </a:t>
            </a:r>
            <a:r>
              <a:rPr lang="fa-IR" dirty="0" smtClean="0">
                <a:latin typeface="Calibri" panose="020F0502020204030204" pitchFamily="34" charset="0"/>
                <a:ea typeface="Calibri" panose="020F0502020204030204" pitchFamily="34" charset="0"/>
                <a:cs typeface="B Nazanin" panose="00000400000000000000" pitchFamily="2" charset="-78"/>
              </a:rPr>
              <a:t>1359 </a:t>
            </a:r>
            <a:r>
              <a:rPr lang="fa-IR" dirty="0">
                <a:latin typeface="Calibri" panose="020F0502020204030204" pitchFamily="34" charset="0"/>
                <a:ea typeface="Calibri" panose="020F0502020204030204" pitchFamily="34" charset="0"/>
                <a:cs typeface="B Nazanin" panose="00000400000000000000" pitchFamily="2" charset="-78"/>
              </a:rPr>
              <a:t>عضو آژانس </a:t>
            </a:r>
            <a:r>
              <a:rPr lang="en-US" dirty="0">
                <a:latin typeface="Calibri" panose="020F0502020204030204" pitchFamily="34" charset="0"/>
                <a:ea typeface="Calibri" panose="020F0502020204030204" pitchFamily="34" charset="0"/>
                <a:cs typeface="B Nazanin" panose="00000400000000000000" pitchFamily="2" charset="-78"/>
              </a:rPr>
              <a:t>Gamma</a:t>
            </a:r>
            <a:r>
              <a:rPr lang="fa-IR" dirty="0">
                <a:latin typeface="Calibri" panose="020F0502020204030204" pitchFamily="34" charset="0"/>
                <a:ea typeface="Calibri" panose="020F0502020204030204" pitchFamily="34" charset="0"/>
                <a:cs typeface="B Nazanin" panose="00000400000000000000" pitchFamily="2" charset="-78"/>
              </a:rPr>
              <a:t> و از </a:t>
            </a:r>
            <a:r>
              <a:rPr lang="fa-IR" dirty="0" smtClean="0">
                <a:latin typeface="Calibri" panose="020F0502020204030204" pitchFamily="34" charset="0"/>
                <a:ea typeface="Calibri" panose="020F0502020204030204" pitchFamily="34" charset="0"/>
                <a:cs typeface="B Nazanin" panose="00000400000000000000" pitchFamily="2" charset="-78"/>
              </a:rPr>
              <a:t>1360 </a:t>
            </a:r>
            <a:r>
              <a:rPr lang="fa-IR" dirty="0">
                <a:latin typeface="Calibri" panose="020F0502020204030204" pitchFamily="34" charset="0"/>
                <a:ea typeface="Calibri" panose="020F0502020204030204" pitchFamily="34" charset="0"/>
                <a:cs typeface="B Nazanin" panose="00000400000000000000" pitchFamily="2" charset="-78"/>
              </a:rPr>
              <a:t>عضو آژانس معتبر مگنوم شد که از </a:t>
            </a:r>
            <a:r>
              <a:rPr lang="fa-IR" dirty="0" smtClean="0">
                <a:latin typeface="Calibri" panose="020F0502020204030204" pitchFamily="34" charset="0"/>
                <a:ea typeface="Calibri" panose="020F0502020204030204" pitchFamily="34" charset="0"/>
                <a:cs typeface="B Nazanin" panose="00000400000000000000" pitchFamily="2" charset="-78"/>
              </a:rPr>
              <a:t>1364 </a:t>
            </a:r>
            <a:r>
              <a:rPr lang="fa-IR" dirty="0">
                <a:latin typeface="Calibri" panose="020F0502020204030204" pitchFamily="34" charset="0"/>
                <a:ea typeface="Calibri" panose="020F0502020204030204" pitchFamily="34" charset="0"/>
                <a:cs typeface="B Nazanin" panose="00000400000000000000" pitchFamily="2" charset="-78"/>
              </a:rPr>
              <a:t>عضو ثابت و رئیس دوره ای آژانس شد. </a:t>
            </a:r>
            <a:endParaRPr lang="fa-IR" dirty="0" smtClean="0">
              <a:latin typeface="Calibri" panose="020F0502020204030204" pitchFamily="34" charset="0"/>
              <a:ea typeface="Calibri" panose="020F0502020204030204" pitchFamily="34" charset="0"/>
              <a:cs typeface="B Nazanin" panose="00000400000000000000" pitchFamily="2" charset="-78"/>
            </a:endParaRPr>
          </a:p>
          <a:p>
            <a:pPr algn="r" rtl="1">
              <a:lnSpc>
                <a:spcPct val="107000"/>
              </a:lnSpc>
              <a:spcAft>
                <a:spcPts val="800"/>
              </a:spcAft>
            </a:pPr>
            <a:r>
              <a:rPr lang="fa-IR" dirty="0">
                <a:latin typeface="Calibri" panose="020F0502020204030204" pitchFamily="34" charset="0"/>
                <a:ea typeface="Calibri" panose="020F0502020204030204" pitchFamily="34" charset="0"/>
                <a:cs typeface="B Nazanin" panose="00000400000000000000" pitchFamily="2" charset="-78"/>
              </a:rPr>
              <a:t>از </a:t>
            </a:r>
            <a:r>
              <a:rPr lang="fa-IR" dirty="0" smtClean="0">
                <a:latin typeface="Calibri" panose="020F0502020204030204" pitchFamily="34" charset="0"/>
                <a:ea typeface="Calibri" panose="020F0502020204030204" pitchFamily="34" charset="0"/>
                <a:cs typeface="B Nazanin" panose="00000400000000000000" pitchFamily="2" charset="-78"/>
              </a:rPr>
              <a:t>1356 </a:t>
            </a:r>
            <a:r>
              <a:rPr lang="fa-IR" dirty="0">
                <a:latin typeface="Calibri" panose="020F0502020204030204" pitchFamily="34" charset="0"/>
                <a:ea typeface="Calibri" panose="020F0502020204030204" pitchFamily="34" charset="0"/>
                <a:cs typeface="B Nazanin" panose="00000400000000000000" pitchFamily="2" charset="-78"/>
              </a:rPr>
              <a:t>تا </a:t>
            </a:r>
            <a:r>
              <a:rPr lang="fa-IR" dirty="0" smtClean="0">
                <a:latin typeface="Calibri" panose="020F0502020204030204" pitchFamily="34" charset="0"/>
                <a:ea typeface="Calibri" panose="020F0502020204030204" pitchFamily="34" charset="0"/>
                <a:cs typeface="B Nazanin" panose="00000400000000000000" pitchFamily="2" charset="-78"/>
              </a:rPr>
              <a:t>1359 </a:t>
            </a:r>
            <a:r>
              <a:rPr lang="fa-IR" dirty="0">
                <a:latin typeface="Calibri" panose="020F0502020204030204" pitchFamily="34" charset="0"/>
                <a:ea typeface="Calibri" panose="020F0502020204030204" pitchFamily="34" charset="0"/>
                <a:cs typeface="B Nazanin" panose="00000400000000000000" pitchFamily="2" charset="-78"/>
              </a:rPr>
              <a:t>از انقلاب ایران عکاسی کرد و بعد از 17 سال مجددا به ایران برگشت و مجددا با عکاسی از آن سالها و عکسهای انقلاب، کتاب معروف خود (</a:t>
            </a:r>
            <a:r>
              <a:rPr lang="en-US" dirty="0">
                <a:latin typeface="Calibri" panose="020F0502020204030204" pitchFamily="34" charset="0"/>
                <a:ea typeface="Calibri" panose="020F0502020204030204" pitchFamily="34" charset="0"/>
                <a:cs typeface="B Nazanin" panose="00000400000000000000" pitchFamily="2" charset="-78"/>
              </a:rPr>
              <a:t>Iran Diary</a:t>
            </a:r>
            <a:r>
              <a:rPr lang="fa-IR" dirty="0">
                <a:latin typeface="Calibri" panose="020F0502020204030204" pitchFamily="34" charset="0"/>
                <a:ea typeface="Calibri" panose="020F0502020204030204" pitchFamily="34" charset="0"/>
                <a:cs typeface="B Nazanin" panose="00000400000000000000" pitchFamily="2" charset="-78"/>
              </a:rPr>
              <a:t>) یا روزشمار ایران را منتشر کرد. </a:t>
            </a:r>
            <a:endParaRPr lang="fa-IR" dirty="0" smtClean="0">
              <a:latin typeface="Calibri" panose="020F0502020204030204" pitchFamily="34" charset="0"/>
              <a:ea typeface="Calibri" panose="020F0502020204030204" pitchFamily="34" charset="0"/>
              <a:cs typeface="B Nazanin" panose="00000400000000000000" pitchFamily="2" charset="-78"/>
            </a:endParaRPr>
          </a:p>
          <a:p>
            <a:pPr algn="r" rtl="1">
              <a:lnSpc>
                <a:spcPct val="107000"/>
              </a:lnSpc>
              <a:spcAft>
                <a:spcPts val="800"/>
              </a:spcAft>
            </a:pPr>
            <a:r>
              <a:rPr lang="fa-IR" sz="1800" dirty="0">
                <a:latin typeface="Calibri" panose="020F0502020204030204" pitchFamily="34" charset="0"/>
                <a:ea typeface="Calibri" panose="020F0502020204030204" pitchFamily="34" charset="0"/>
                <a:cs typeface="B Nazanin" panose="00000400000000000000" pitchFamily="2" charset="-78"/>
              </a:rPr>
              <a:t>از </a:t>
            </a:r>
            <a:r>
              <a:rPr lang="fa-IR" sz="1800" dirty="0" smtClean="0">
                <a:latin typeface="Calibri" panose="020F0502020204030204" pitchFamily="34" charset="0"/>
                <a:ea typeface="Calibri" panose="020F0502020204030204" pitchFamily="34" charset="0"/>
                <a:cs typeface="B Nazanin" panose="00000400000000000000" pitchFamily="2" charset="-78"/>
              </a:rPr>
              <a:t>1366 </a:t>
            </a:r>
            <a:r>
              <a:rPr lang="fa-IR" sz="1800" dirty="0">
                <a:latin typeface="Calibri" panose="020F0502020204030204" pitchFamily="34" charset="0"/>
                <a:ea typeface="Calibri" panose="020F0502020204030204" pitchFamily="34" charset="0"/>
                <a:cs typeface="B Nazanin" panose="00000400000000000000" pitchFamily="2" charset="-78"/>
              </a:rPr>
              <a:t>تا </a:t>
            </a:r>
            <a:r>
              <a:rPr lang="fa-IR" sz="1800" dirty="0" smtClean="0">
                <a:latin typeface="Calibri" panose="020F0502020204030204" pitchFamily="34" charset="0"/>
                <a:ea typeface="Calibri" panose="020F0502020204030204" pitchFamily="34" charset="0"/>
                <a:cs typeface="B Nazanin" panose="00000400000000000000" pitchFamily="2" charset="-78"/>
              </a:rPr>
              <a:t>1373 </a:t>
            </a:r>
            <a:r>
              <a:rPr lang="fa-IR" sz="1800" dirty="0">
                <a:latin typeface="Calibri" panose="020F0502020204030204" pitchFamily="34" charset="0"/>
                <a:ea typeface="Calibri" panose="020F0502020204030204" pitchFamily="34" charset="0"/>
                <a:cs typeface="B Nazanin" panose="00000400000000000000" pitchFamily="2" charset="-78"/>
              </a:rPr>
              <a:t>تمرکز خود را بر تاثیر اسلام در جهان گذاشت و کتاب الله اکبر حاصل عکاسی از 29 کشور اسلامی است</a:t>
            </a:r>
            <a:r>
              <a:rPr lang="fa-IR" sz="1800" dirty="0" smtClean="0">
                <a:latin typeface="Calibri" panose="020F0502020204030204" pitchFamily="34" charset="0"/>
                <a:ea typeface="Calibri" panose="020F0502020204030204" pitchFamily="34" charset="0"/>
                <a:cs typeface="B Nazanin" panose="00000400000000000000" pitchFamily="2" charset="-78"/>
              </a:rPr>
              <a:t>.</a:t>
            </a:r>
          </a:p>
          <a:p>
            <a:pPr algn="r" rtl="1">
              <a:lnSpc>
                <a:spcPct val="107000"/>
              </a:lnSpc>
              <a:spcAft>
                <a:spcPts val="800"/>
              </a:spcAft>
            </a:pPr>
            <a:r>
              <a:rPr lang="fa-IR" dirty="0">
                <a:latin typeface="Calibri" panose="020F0502020204030204" pitchFamily="34" charset="0"/>
                <a:ea typeface="Calibri" panose="020F0502020204030204" pitchFamily="34" charset="0"/>
                <a:cs typeface="B Nazanin" panose="00000400000000000000" pitchFamily="2" charset="-78"/>
              </a:rPr>
              <a:t>سیمای مسیحیت کتاب دیگر اوست که در سال 2000 منتشر کرد و تاثیر سیاسی، آیینی این پدیده را به نمایش گذاشت. از سال 2008 تا 2010 به کشورهای شرق آسیا سفر کرد تا تاثیر بودیسم را در زندگی آنها نمایش دهد و بعد از آن هم از همین زاویه به تاثیر هندویسم پرداخت. آخرین مرحله از سفر عکاسی خود را به تاثیر یهود در جوامع اختصاص داد.</a:t>
            </a:r>
            <a:endParaRPr lang="en-US"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endParaRPr lang="en-US" sz="1600"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endParaRPr lang="en-US" sz="1800" dirty="0">
              <a:latin typeface="Calibri" panose="020F0502020204030204" pitchFamily="34" charset="0"/>
              <a:ea typeface="Calibri" panose="020F0502020204030204" pitchFamily="34" charset="0"/>
              <a:cs typeface="Arial" panose="020B0604020202020204" pitchFamily="34" charset="0"/>
            </a:endParaRPr>
          </a:p>
          <a:p>
            <a:pPr algn="r" rtl="1"/>
            <a:endParaRPr lang="fa-IR" dirty="0" smtClean="0">
              <a:latin typeface="مهاجرت به خارج نبنتتتB Nazanin"/>
              <a:cs typeface="B Nazanin" panose="00000400000000000000" pitchFamily="2" charset="-78"/>
            </a:endParaRPr>
          </a:p>
          <a:p>
            <a:pPr algn="r" rtl="1"/>
            <a:endParaRPr lang="en-US" dirty="0">
              <a:latin typeface="مهاجرت به خارج نبنتتتB Nazanin"/>
              <a:cs typeface="B Nazanin" panose="00000400000000000000" pitchFamily="2" charset="-78"/>
            </a:endParaRPr>
          </a:p>
        </p:txBody>
      </p:sp>
    </p:spTree>
    <p:extLst>
      <p:ext uri="{BB962C8B-B14F-4D97-AF65-F5344CB8AC3E}">
        <p14:creationId xmlns:p14="http://schemas.microsoft.com/office/powerpoint/2010/main" val="311725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9527" y="1316182"/>
            <a:ext cx="8104909" cy="4932218"/>
          </a:xfrm>
        </p:spPr>
      </p:pic>
    </p:spTree>
    <p:extLst>
      <p:ext uri="{BB962C8B-B14F-4D97-AF65-F5344CB8AC3E}">
        <p14:creationId xmlns:p14="http://schemas.microsoft.com/office/powerpoint/2010/main" val="34868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98618" y="452718"/>
            <a:ext cx="4558146" cy="5795682"/>
          </a:xfrm>
        </p:spPr>
      </p:pic>
    </p:spTree>
    <p:extLst>
      <p:ext uri="{BB962C8B-B14F-4D97-AF65-F5344CB8AC3E}">
        <p14:creationId xmlns:p14="http://schemas.microsoft.com/office/powerpoint/2010/main" val="3024005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42655" y="1343891"/>
            <a:ext cx="8104909" cy="4904509"/>
          </a:xfrm>
        </p:spPr>
      </p:pic>
    </p:spTree>
    <p:extLst>
      <p:ext uri="{BB962C8B-B14F-4D97-AF65-F5344CB8AC3E}">
        <p14:creationId xmlns:p14="http://schemas.microsoft.com/office/powerpoint/2010/main" val="2294851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4109" y="1302327"/>
            <a:ext cx="8118764" cy="4946073"/>
          </a:xfrm>
        </p:spPr>
      </p:pic>
    </p:spTree>
    <p:extLst>
      <p:ext uri="{BB962C8B-B14F-4D97-AF65-F5344CB8AC3E}">
        <p14:creationId xmlns:p14="http://schemas.microsoft.com/office/powerpoint/2010/main" val="39405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1819" y="1080655"/>
            <a:ext cx="7813964" cy="5167745"/>
          </a:xfrm>
        </p:spPr>
      </p:pic>
    </p:spTree>
    <p:extLst>
      <p:ext uri="{BB962C8B-B14F-4D97-AF65-F5344CB8AC3E}">
        <p14:creationId xmlns:p14="http://schemas.microsoft.com/office/powerpoint/2010/main" val="172754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2436" y="1080655"/>
            <a:ext cx="8132619" cy="5167745"/>
          </a:xfrm>
        </p:spPr>
      </p:pic>
    </p:spTree>
    <p:extLst>
      <p:ext uri="{BB962C8B-B14F-4D97-AF65-F5344CB8AC3E}">
        <p14:creationId xmlns:p14="http://schemas.microsoft.com/office/powerpoint/2010/main" val="223499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sz="2800" dirty="0" smtClean="0">
                <a:cs typeface="B Nazanin" panose="00000400000000000000" pitchFamily="2" charset="-78"/>
              </a:rPr>
              <a:t>عکسهای انقلاب کاوه گلستان</a:t>
            </a:r>
            <a:endParaRPr lang="en-US" sz="2800" dirty="0">
              <a:cs typeface="B Nazanin" panose="00000400000000000000" pitchFamily="2" charset="-78"/>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2436" y="1219201"/>
            <a:ext cx="8568398" cy="5638800"/>
          </a:xfrm>
        </p:spPr>
      </p:pic>
    </p:spTree>
    <p:extLst>
      <p:ext uri="{BB962C8B-B14F-4D97-AF65-F5344CB8AC3E}">
        <p14:creationId xmlns:p14="http://schemas.microsoft.com/office/powerpoint/2010/main" val="222887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9527" y="1357745"/>
            <a:ext cx="7800109" cy="4890655"/>
          </a:xfrm>
        </p:spPr>
      </p:pic>
    </p:spTree>
    <p:extLst>
      <p:ext uri="{BB962C8B-B14F-4D97-AF65-F5344CB8AC3E}">
        <p14:creationId xmlns:p14="http://schemas.microsoft.com/office/powerpoint/2010/main" val="2128998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7964" y="1288473"/>
            <a:ext cx="7786254" cy="4959927"/>
          </a:xfrm>
        </p:spPr>
      </p:pic>
    </p:spTree>
    <p:extLst>
      <p:ext uri="{BB962C8B-B14F-4D97-AF65-F5344CB8AC3E}">
        <p14:creationId xmlns:p14="http://schemas.microsoft.com/office/powerpoint/2010/main" val="138853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7018" y="1122218"/>
            <a:ext cx="8354291" cy="5126182"/>
          </a:xfrm>
        </p:spPr>
      </p:pic>
    </p:spTree>
    <p:extLst>
      <p:ext uri="{BB962C8B-B14F-4D97-AF65-F5344CB8AC3E}">
        <p14:creationId xmlns:p14="http://schemas.microsoft.com/office/powerpoint/2010/main" val="2606318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sz="2400" dirty="0" smtClean="0">
                <a:cs typeface="B Nazanin" panose="00000400000000000000" pitchFamily="2" charset="-78"/>
              </a:rPr>
              <a:t>عکسهای انقلاب ایران (1358-1356)</a:t>
            </a:r>
            <a:endParaRPr lang="en-US" sz="2400" dirty="0">
              <a:cs typeface="B Nazanin" panose="00000400000000000000" pitchFamily="2" charset="-78"/>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1068" y="1512710"/>
            <a:ext cx="7179732" cy="4605867"/>
          </a:xfrm>
        </p:spPr>
      </p:pic>
    </p:spTree>
    <p:extLst>
      <p:ext uri="{BB962C8B-B14F-4D97-AF65-F5344CB8AC3E}">
        <p14:creationId xmlns:p14="http://schemas.microsoft.com/office/powerpoint/2010/main" val="249475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5564" y="1163782"/>
            <a:ext cx="8174181" cy="5084618"/>
          </a:xfrm>
        </p:spPr>
      </p:pic>
    </p:spTree>
    <p:extLst>
      <p:ext uri="{BB962C8B-B14F-4D97-AF65-F5344CB8AC3E}">
        <p14:creationId xmlns:p14="http://schemas.microsoft.com/office/powerpoint/2010/main" val="3428252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7345" y="969818"/>
            <a:ext cx="7398327" cy="4869801"/>
          </a:xfrm>
        </p:spPr>
      </p:pic>
    </p:spTree>
    <p:extLst>
      <p:ext uri="{BB962C8B-B14F-4D97-AF65-F5344CB8AC3E}">
        <p14:creationId xmlns:p14="http://schemas.microsoft.com/office/powerpoint/2010/main" val="408144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sz="3200" dirty="0" smtClean="0">
                <a:cs typeface="B Nazanin" panose="00000400000000000000" pitchFamily="2" charset="-78"/>
              </a:rPr>
              <a:t/>
            </a:r>
            <a:br>
              <a:rPr lang="fa-IR" sz="3200" dirty="0" smtClean="0">
                <a:cs typeface="B Nazanin" panose="00000400000000000000" pitchFamily="2" charset="-78"/>
              </a:rPr>
            </a:br>
            <a:r>
              <a:rPr lang="fa-IR" sz="3200" dirty="0">
                <a:cs typeface="B Nazanin" panose="00000400000000000000" pitchFamily="2" charset="-78"/>
              </a:rPr>
              <a:t/>
            </a:r>
            <a:br>
              <a:rPr lang="fa-IR" sz="3200" dirty="0">
                <a:cs typeface="B Nazanin" panose="00000400000000000000" pitchFamily="2" charset="-78"/>
              </a:rPr>
            </a:br>
            <a:r>
              <a:rPr lang="fa-IR" sz="3200" dirty="0" smtClean="0">
                <a:cs typeface="B Nazanin" panose="00000400000000000000" pitchFamily="2" charset="-78"/>
              </a:rPr>
              <a:t/>
            </a:r>
            <a:br>
              <a:rPr lang="fa-IR" sz="3200" dirty="0" smtClean="0">
                <a:cs typeface="B Nazanin" panose="00000400000000000000" pitchFamily="2" charset="-78"/>
              </a:rPr>
            </a:br>
            <a:r>
              <a:rPr lang="fa-IR" sz="3200" dirty="0">
                <a:cs typeface="B Nazanin" panose="00000400000000000000" pitchFamily="2" charset="-78"/>
              </a:rPr>
              <a:t/>
            </a:r>
            <a:br>
              <a:rPr lang="fa-IR" sz="3200" dirty="0">
                <a:cs typeface="B Nazanin" panose="00000400000000000000" pitchFamily="2" charset="-78"/>
              </a:rPr>
            </a:br>
            <a:r>
              <a:rPr lang="fa-IR" sz="3200" dirty="0" smtClean="0">
                <a:cs typeface="B Nazanin" panose="00000400000000000000" pitchFamily="2" charset="-78"/>
              </a:rPr>
              <a:t/>
            </a:r>
            <a:br>
              <a:rPr lang="fa-IR" sz="3200" dirty="0" smtClean="0">
                <a:cs typeface="B Nazanin" panose="00000400000000000000" pitchFamily="2" charset="-78"/>
              </a:rPr>
            </a:br>
            <a:r>
              <a:rPr lang="fa-IR" sz="3200" dirty="0" smtClean="0">
                <a:cs typeface="B Nazanin" panose="00000400000000000000" pitchFamily="2" charset="-78"/>
              </a:rPr>
              <a:t>مقایسه دیدگاه عکاسانه عباس عطار و کاوه گلستان</a:t>
            </a:r>
            <a:endParaRPr lang="en-US" sz="3200" dirty="0">
              <a:cs typeface="B Nazanin" panose="00000400000000000000" pitchFamily="2" charset="-78"/>
            </a:endParaRPr>
          </a:p>
        </p:txBody>
      </p:sp>
      <p:sp>
        <p:nvSpPr>
          <p:cNvPr id="3" name="Content Placeholder 2"/>
          <p:cNvSpPr>
            <a:spLocks noGrp="1"/>
          </p:cNvSpPr>
          <p:nvPr>
            <p:ph idx="1"/>
          </p:nvPr>
        </p:nvSpPr>
        <p:spPr/>
        <p:txBody>
          <a:bodyPr>
            <a:normAutofit/>
          </a:bodyPr>
          <a:lstStyle/>
          <a:p>
            <a:pPr marL="0" indent="0" algn="r" rtl="1">
              <a:buNone/>
            </a:pPr>
            <a:endParaRPr lang="en-US" sz="2400" dirty="0">
              <a:cs typeface="B Nazanin" panose="00000400000000000000" pitchFamily="2" charset="-78"/>
            </a:endParaRPr>
          </a:p>
        </p:txBody>
      </p:sp>
    </p:spTree>
    <p:extLst>
      <p:ext uri="{BB962C8B-B14F-4D97-AF65-F5344CB8AC3E}">
        <p14:creationId xmlns:p14="http://schemas.microsoft.com/office/powerpoint/2010/main" val="236256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sz="2800" dirty="0" smtClean="0">
                <a:cs typeface="B Nazanin" panose="00000400000000000000" pitchFamily="2" charset="-78"/>
              </a:rPr>
              <a:t>عباس عطار</a:t>
            </a:r>
            <a:endParaRPr lang="en-US" sz="2800" dirty="0">
              <a:cs typeface="B Nazanin" panose="00000400000000000000" pitchFamily="2" charset="-78"/>
            </a:endParaRPr>
          </a:p>
        </p:txBody>
      </p:sp>
      <p:sp>
        <p:nvSpPr>
          <p:cNvPr id="3" name="Content Placeholder 2"/>
          <p:cNvSpPr>
            <a:spLocks noGrp="1"/>
          </p:cNvSpPr>
          <p:nvPr>
            <p:ph idx="1"/>
          </p:nvPr>
        </p:nvSpPr>
        <p:spPr>
          <a:xfrm>
            <a:off x="1103312" y="997526"/>
            <a:ext cx="8946541" cy="5250873"/>
          </a:xfrm>
        </p:spPr>
        <p:txBody>
          <a:bodyPr>
            <a:noAutofit/>
          </a:bodyPr>
          <a:lstStyle/>
          <a:p>
            <a:pPr algn="r" rtl="1"/>
            <a:r>
              <a:rPr lang="fa-IR" sz="2400" dirty="0">
                <a:latin typeface="Calibri" panose="020F0502020204030204" pitchFamily="34" charset="0"/>
                <a:ea typeface="Calibri" panose="020F0502020204030204" pitchFamily="34" charset="0"/>
                <a:cs typeface="B Nazanin" panose="00000400000000000000" pitchFamily="2" charset="-78"/>
              </a:rPr>
              <a:t>پیشینه تحصیلی او که ارتباطات اجتماعی بود، تاثیر زیادی در نگرش عکاسانه اش داشت. </a:t>
            </a:r>
            <a:endParaRPr lang="fa-IR" sz="2400" dirty="0" smtClean="0">
              <a:latin typeface="Calibri" panose="020F0502020204030204" pitchFamily="34" charset="0"/>
              <a:ea typeface="Calibri" panose="020F0502020204030204" pitchFamily="34" charset="0"/>
              <a:cs typeface="B Nazanin" panose="00000400000000000000" pitchFamily="2" charset="-78"/>
            </a:endParaRPr>
          </a:p>
          <a:p>
            <a:pPr algn="r" rtl="1"/>
            <a:r>
              <a:rPr lang="fa-IR" sz="2400" dirty="0">
                <a:latin typeface="Calibri" panose="020F0502020204030204" pitchFamily="34" charset="0"/>
                <a:ea typeface="Calibri" panose="020F0502020204030204" pitchFamily="34" charset="0"/>
                <a:cs typeface="B Nazanin" panose="00000400000000000000" pitchFamily="2" charset="-78"/>
              </a:rPr>
              <a:t>او دوربین عکاسی را وسیله ای می دانست که قابلیت بیانی ویژه آن می توانست در جهت توسعه ارتباطات انسانی بکار برده شود</a:t>
            </a:r>
            <a:r>
              <a:rPr lang="fa-IR" sz="2400" dirty="0" smtClean="0">
                <a:latin typeface="Calibri" panose="020F0502020204030204" pitchFamily="34" charset="0"/>
                <a:ea typeface="Calibri" panose="020F0502020204030204" pitchFamily="34" charset="0"/>
                <a:cs typeface="B Nazanin" panose="00000400000000000000" pitchFamily="2" charset="-78"/>
              </a:rPr>
              <a:t>.</a:t>
            </a:r>
          </a:p>
          <a:p>
            <a:pPr algn="r" rtl="1"/>
            <a:r>
              <a:rPr lang="fa-IR" sz="2400" dirty="0">
                <a:latin typeface="Calibri" panose="020F0502020204030204" pitchFamily="34" charset="0"/>
                <a:ea typeface="Calibri" panose="020F0502020204030204" pitchFamily="34" charset="0"/>
                <a:cs typeface="B Nazanin" panose="00000400000000000000" pitchFamily="2" charset="-78"/>
              </a:rPr>
              <a:t>عکس، قابلیت آن را داشت تا ظرفیت ادراکی و احساسی بیننده را به شکل منحصربفردی گسترش دهد. بنابراین، دوربین عکاسی برای عباس عطار </a:t>
            </a:r>
            <a:r>
              <a:rPr lang="fa-IR" sz="2400" dirty="0" smtClean="0">
                <a:latin typeface="Calibri" panose="020F0502020204030204" pitchFamily="34" charset="0"/>
                <a:ea typeface="Calibri" panose="020F0502020204030204" pitchFamily="34" charset="0"/>
                <a:cs typeface="B Nazanin" panose="00000400000000000000" pitchFamily="2" charset="-78"/>
              </a:rPr>
              <a:t>واسطه </a:t>
            </a:r>
            <a:r>
              <a:rPr lang="fa-IR" sz="2400" dirty="0">
                <a:latin typeface="Calibri" panose="020F0502020204030204" pitchFamily="34" charset="0"/>
                <a:ea typeface="Calibri" panose="020F0502020204030204" pitchFamily="34" charset="0"/>
                <a:cs typeface="B Nazanin" panose="00000400000000000000" pitchFamily="2" charset="-78"/>
              </a:rPr>
              <a:t>و </a:t>
            </a:r>
            <a:r>
              <a:rPr lang="fa-IR" sz="2400" b="1" u="sng" dirty="0">
                <a:solidFill>
                  <a:srgbClr val="C00000"/>
                </a:solidFill>
                <a:latin typeface="Calibri" panose="020F0502020204030204" pitchFamily="34" charset="0"/>
                <a:ea typeface="Calibri" panose="020F0502020204030204" pitchFamily="34" charset="0"/>
                <a:cs typeface="B Nazanin" panose="00000400000000000000" pitchFamily="2" charset="-78"/>
              </a:rPr>
              <a:t>عکس گرفتن، هدف </a:t>
            </a:r>
            <a:r>
              <a:rPr lang="fa-IR" sz="2400" dirty="0">
                <a:latin typeface="Calibri" panose="020F0502020204030204" pitchFamily="34" charset="0"/>
                <a:ea typeface="Calibri" panose="020F0502020204030204" pitchFamily="34" charset="0"/>
                <a:cs typeface="B Nazanin" panose="00000400000000000000" pitchFamily="2" charset="-78"/>
              </a:rPr>
              <a:t>بود</a:t>
            </a:r>
            <a:r>
              <a:rPr lang="fa-IR" sz="2400" dirty="0" smtClean="0">
                <a:latin typeface="Calibri" panose="020F0502020204030204" pitchFamily="34" charset="0"/>
                <a:ea typeface="Calibri" panose="020F0502020204030204" pitchFamily="34" charset="0"/>
                <a:cs typeface="B Nazanin" panose="00000400000000000000" pitchFamily="2" charset="-78"/>
              </a:rPr>
              <a:t>.</a:t>
            </a:r>
          </a:p>
          <a:p>
            <a:pPr algn="r" rtl="1"/>
            <a:r>
              <a:rPr lang="fa-IR" sz="2400" dirty="0">
                <a:latin typeface="Calibri" panose="020F0502020204030204" pitchFamily="34" charset="0"/>
                <a:ea typeface="Calibri" panose="020F0502020204030204" pitchFamily="34" charset="0"/>
                <a:cs typeface="B Nazanin" panose="00000400000000000000" pitchFamily="2" charset="-78"/>
              </a:rPr>
              <a:t>عباس عطار از طریق عکاسی، مانیفست سیاسی یا بیانیه اجتماعی را مطرح نمی </a:t>
            </a:r>
            <a:r>
              <a:rPr lang="fa-IR" sz="2400" dirty="0" smtClean="0">
                <a:latin typeface="Calibri" panose="020F0502020204030204" pitchFamily="34" charset="0"/>
                <a:ea typeface="Calibri" panose="020F0502020204030204" pitchFamily="34" charset="0"/>
                <a:cs typeface="B Nazanin" panose="00000400000000000000" pitchFamily="2" charset="-78"/>
              </a:rPr>
              <a:t>کند </a:t>
            </a:r>
            <a:r>
              <a:rPr lang="fa-IR" sz="2400" dirty="0">
                <a:latin typeface="Calibri" panose="020F0502020204030204" pitchFamily="34" charset="0"/>
                <a:ea typeface="Calibri" panose="020F0502020204030204" pitchFamily="34" charset="0"/>
                <a:cs typeface="B Nazanin" panose="00000400000000000000" pitchFamily="2" charset="-78"/>
              </a:rPr>
              <a:t>و در پی آن نبود تا دیدگاه ویژه ای را در عکاسی تبیین کند بلکه بیننده را در مقابل صحنه هایی قرار می داد تا خود، </a:t>
            </a:r>
            <a:r>
              <a:rPr lang="fa-IR" sz="2400" dirty="0" smtClean="0">
                <a:latin typeface="Calibri" panose="020F0502020204030204" pitchFamily="34" charset="0"/>
                <a:ea typeface="Calibri" panose="020F0502020204030204" pitchFamily="34" charset="0"/>
                <a:cs typeface="B Nazanin" panose="00000400000000000000" pitchFamily="2" charset="-78"/>
              </a:rPr>
              <a:t>ادراک، تفسیر </a:t>
            </a:r>
            <a:r>
              <a:rPr lang="fa-IR" sz="2400" dirty="0">
                <a:latin typeface="Calibri" panose="020F0502020204030204" pitchFamily="34" charset="0"/>
                <a:ea typeface="Calibri" panose="020F0502020204030204" pitchFamily="34" charset="0"/>
                <a:cs typeface="B Nazanin" panose="00000400000000000000" pitchFamily="2" charset="-78"/>
              </a:rPr>
              <a:t>و دریافت کند. </a:t>
            </a:r>
            <a:endParaRPr lang="fa-IR" sz="2400" dirty="0" smtClean="0">
              <a:latin typeface="Calibri" panose="020F0502020204030204" pitchFamily="34" charset="0"/>
              <a:ea typeface="Calibri" panose="020F0502020204030204" pitchFamily="34" charset="0"/>
              <a:cs typeface="B Nazanin" panose="00000400000000000000" pitchFamily="2" charset="-78"/>
            </a:endParaRPr>
          </a:p>
          <a:p>
            <a:pPr algn="r" rtl="1"/>
            <a:r>
              <a:rPr lang="fa-IR" sz="2400" dirty="0">
                <a:latin typeface="Calibri" panose="020F0502020204030204" pitchFamily="34" charset="0"/>
                <a:ea typeface="Calibri" panose="020F0502020204030204" pitchFamily="34" charset="0"/>
                <a:cs typeface="B Nazanin" panose="00000400000000000000" pitchFamily="2" charset="-78"/>
              </a:rPr>
              <a:t>نحوه عکاسی عباس عطار بگونه ای </a:t>
            </a:r>
            <a:r>
              <a:rPr lang="fa-IR" sz="2400" dirty="0" smtClean="0">
                <a:latin typeface="Calibri" panose="020F0502020204030204" pitchFamily="34" charset="0"/>
                <a:ea typeface="Calibri" panose="020F0502020204030204" pitchFamily="34" charset="0"/>
                <a:cs typeface="B Nazanin" panose="00000400000000000000" pitchFamily="2" charset="-78"/>
              </a:rPr>
              <a:t>است </a:t>
            </a:r>
            <a:r>
              <a:rPr lang="fa-IR" sz="2400" dirty="0">
                <a:latin typeface="Calibri" panose="020F0502020204030204" pitchFamily="34" charset="0"/>
                <a:ea typeface="Calibri" panose="020F0502020204030204" pitchFamily="34" charset="0"/>
                <a:cs typeface="B Nazanin" panose="00000400000000000000" pitchFamily="2" charset="-78"/>
              </a:rPr>
              <a:t>که بیننده را دعوت به </a:t>
            </a:r>
            <a:r>
              <a:rPr lang="fa-IR" sz="2400" dirty="0" smtClean="0">
                <a:latin typeface="Calibri" panose="020F0502020204030204" pitchFamily="34" charset="0"/>
                <a:ea typeface="Calibri" panose="020F0502020204030204" pitchFamily="34" charset="0"/>
                <a:cs typeface="B Nazanin" panose="00000400000000000000" pitchFamily="2" charset="-78"/>
              </a:rPr>
              <a:t>همکاری در خوانش </a:t>
            </a:r>
            <a:r>
              <a:rPr lang="fa-IR" sz="2400" dirty="0">
                <a:latin typeface="Calibri" panose="020F0502020204030204" pitchFamily="34" charset="0"/>
                <a:ea typeface="Calibri" panose="020F0502020204030204" pitchFamily="34" charset="0"/>
                <a:cs typeface="B Nazanin" panose="00000400000000000000" pitchFamily="2" charset="-78"/>
              </a:rPr>
              <a:t>عکس می </a:t>
            </a:r>
            <a:r>
              <a:rPr lang="fa-IR" sz="2400" dirty="0" smtClean="0">
                <a:latin typeface="Calibri" panose="020F0502020204030204" pitchFamily="34" charset="0"/>
                <a:ea typeface="Calibri" panose="020F0502020204030204" pitchFamily="34" charset="0"/>
                <a:cs typeface="B Nazanin" panose="00000400000000000000" pitchFamily="2" charset="-78"/>
              </a:rPr>
              <a:t>کند</a:t>
            </a:r>
            <a:r>
              <a:rPr lang="fa-IR" sz="2400" dirty="0">
                <a:latin typeface="Calibri" panose="020F0502020204030204" pitchFamily="34" charset="0"/>
                <a:ea typeface="Calibri" panose="020F0502020204030204" pitchFamily="34" charset="0"/>
                <a:cs typeface="B Nazanin" panose="00000400000000000000" pitchFamily="2" charset="-78"/>
              </a:rPr>
              <a:t>. همین ویژگی سبب ماندگاری عکسهای او می شود </a:t>
            </a:r>
            <a:endParaRPr lang="fa-IR" sz="2400" dirty="0" smtClean="0">
              <a:latin typeface="Calibri" panose="020F0502020204030204" pitchFamily="34" charset="0"/>
              <a:ea typeface="Calibri" panose="020F0502020204030204" pitchFamily="34" charset="0"/>
              <a:cs typeface="B Nazanin" panose="00000400000000000000" pitchFamily="2" charset="-78"/>
            </a:endParaRPr>
          </a:p>
          <a:p>
            <a:pPr algn="r" rtl="1"/>
            <a:r>
              <a:rPr lang="fa-IR" sz="2400" dirty="0">
                <a:latin typeface="Calibri" panose="020F0502020204030204" pitchFamily="34" charset="0"/>
                <a:ea typeface="Calibri" panose="020F0502020204030204" pitchFamily="34" charset="0"/>
                <a:cs typeface="B Nazanin" panose="00000400000000000000" pitchFamily="2" charset="-78"/>
              </a:rPr>
              <a:t>تعامل عباس عطار با دوربین عکاسی، هر دو وجه مستند (وابسته به زمان و مکان)و هنری (مستقل و فارغ از </a:t>
            </a:r>
            <a:r>
              <a:rPr lang="fa-IR" sz="2400" dirty="0" smtClean="0">
                <a:latin typeface="Calibri" panose="020F0502020204030204" pitchFamily="34" charset="0"/>
                <a:ea typeface="Calibri" panose="020F0502020204030204" pitchFamily="34" charset="0"/>
                <a:cs typeface="B Nazanin" panose="00000400000000000000" pitchFamily="2" charset="-78"/>
              </a:rPr>
              <a:t>شرایط محیطی) </a:t>
            </a:r>
            <a:r>
              <a:rPr lang="fa-IR" sz="2400" dirty="0">
                <a:latin typeface="Calibri" panose="020F0502020204030204" pitchFamily="34" charset="0"/>
                <a:ea typeface="Calibri" panose="020F0502020204030204" pitchFamily="34" charset="0"/>
                <a:cs typeface="B Nazanin" panose="00000400000000000000" pitchFamily="2" charset="-78"/>
              </a:rPr>
              <a:t>در بر می گیرد</a:t>
            </a:r>
            <a:endParaRPr lang="en-US" sz="2400" dirty="0">
              <a:cs typeface="B Nazanin" panose="00000400000000000000" pitchFamily="2" charset="-78"/>
            </a:endParaRPr>
          </a:p>
        </p:txBody>
      </p:sp>
    </p:spTree>
    <p:extLst>
      <p:ext uri="{BB962C8B-B14F-4D97-AF65-F5344CB8AC3E}">
        <p14:creationId xmlns:p14="http://schemas.microsoft.com/office/powerpoint/2010/main" val="1138923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08909" y="1274618"/>
            <a:ext cx="7841673" cy="5195455"/>
          </a:xfrm>
        </p:spPr>
      </p:pic>
    </p:spTree>
    <p:extLst>
      <p:ext uri="{BB962C8B-B14F-4D97-AF65-F5344CB8AC3E}">
        <p14:creationId xmlns:p14="http://schemas.microsoft.com/office/powerpoint/2010/main" val="361151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9818" y="609600"/>
            <a:ext cx="9081016" cy="5638800"/>
          </a:xfrm>
        </p:spPr>
      </p:pic>
    </p:spTree>
    <p:extLst>
      <p:ext uri="{BB962C8B-B14F-4D97-AF65-F5344CB8AC3E}">
        <p14:creationId xmlns:p14="http://schemas.microsoft.com/office/powerpoint/2010/main" val="1923005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2218" y="928255"/>
            <a:ext cx="8928616" cy="5320145"/>
          </a:xfrm>
        </p:spPr>
      </p:pic>
    </p:spTree>
    <p:extLst>
      <p:ext uri="{BB962C8B-B14F-4D97-AF65-F5344CB8AC3E}">
        <p14:creationId xmlns:p14="http://schemas.microsoft.com/office/powerpoint/2010/main" val="372784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78727" y="180109"/>
            <a:ext cx="4516581" cy="6317673"/>
          </a:xfrm>
        </p:spPr>
      </p:pic>
    </p:spTree>
    <p:extLst>
      <p:ext uri="{BB962C8B-B14F-4D97-AF65-F5344CB8AC3E}">
        <p14:creationId xmlns:p14="http://schemas.microsoft.com/office/powerpoint/2010/main" val="362330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5344" y="1177636"/>
            <a:ext cx="8845489" cy="5334000"/>
          </a:xfrm>
        </p:spPr>
      </p:pic>
    </p:spTree>
    <p:extLst>
      <p:ext uri="{BB962C8B-B14F-4D97-AF65-F5344CB8AC3E}">
        <p14:creationId xmlns:p14="http://schemas.microsoft.com/office/powerpoint/2010/main" val="4139785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6291" y="1025236"/>
            <a:ext cx="8298873" cy="5223164"/>
          </a:xfrm>
        </p:spPr>
      </p:pic>
    </p:spTree>
    <p:extLst>
      <p:ext uri="{BB962C8B-B14F-4D97-AF65-F5344CB8AC3E}">
        <p14:creationId xmlns:p14="http://schemas.microsoft.com/office/powerpoint/2010/main" val="619955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7867" y="1388533"/>
            <a:ext cx="8492967" cy="5192889"/>
          </a:xfrm>
        </p:spPr>
      </p:pic>
    </p:spTree>
    <p:extLst>
      <p:ext uri="{BB962C8B-B14F-4D97-AF65-F5344CB8AC3E}">
        <p14:creationId xmlns:p14="http://schemas.microsoft.com/office/powerpoint/2010/main" val="339800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sz="2800" dirty="0" smtClean="0">
                <a:cs typeface="B Nazanin" panose="00000400000000000000" pitchFamily="2" charset="-78"/>
              </a:rPr>
              <a:t>کاوه گلستان</a:t>
            </a:r>
            <a:endParaRPr lang="en-US" sz="2800" dirty="0">
              <a:cs typeface="B Nazanin" panose="00000400000000000000" pitchFamily="2" charset="-78"/>
            </a:endParaRPr>
          </a:p>
        </p:txBody>
      </p:sp>
      <p:sp>
        <p:nvSpPr>
          <p:cNvPr id="3" name="Content Placeholder 2"/>
          <p:cNvSpPr>
            <a:spLocks noGrp="1"/>
          </p:cNvSpPr>
          <p:nvPr>
            <p:ph idx="1"/>
          </p:nvPr>
        </p:nvSpPr>
        <p:spPr/>
        <p:txBody>
          <a:bodyPr>
            <a:normAutofit/>
          </a:bodyPr>
          <a:lstStyle/>
          <a:p>
            <a:pPr algn="r" rtl="1"/>
            <a:r>
              <a:rPr lang="fa-IR" sz="2400" dirty="0" smtClean="0">
                <a:cs typeface="B Nazanin" panose="00000400000000000000" pitchFamily="2" charset="-78"/>
              </a:rPr>
              <a:t>تاثیر خانواده در روحیه اعتراضی و انگیزه برای کنش سیاسی (پدر بزرگ سردبیر روزنامه اجتماعی سیاسی، پدر (ابراهیم گلستان) ، نویسنده انتقادی، فعال ادبی، سینماگر پیشرو.</a:t>
            </a:r>
          </a:p>
          <a:p>
            <a:pPr algn="r" rtl="1"/>
            <a:r>
              <a:rPr lang="fa-IR" sz="2400" dirty="0" smtClean="0">
                <a:cs typeface="B Nazanin" panose="00000400000000000000" pitchFamily="2" charset="-78"/>
              </a:rPr>
              <a:t>تاثیر جنبش های کارگری و ضد تبعیض نژادی ایرلند شمالی (او به </a:t>
            </a:r>
            <a:r>
              <a:rPr lang="fa-IR" sz="2400" dirty="0" smtClean="0">
                <a:cs typeface="B Nazanin" panose="00000400000000000000" pitchFamily="2" charset="-78"/>
              </a:rPr>
              <a:t>سفارش روزنامه کیهان در سال 1353 </a:t>
            </a:r>
            <a:r>
              <a:rPr lang="fa-IR" sz="2400" dirty="0" smtClean="0">
                <a:cs typeface="B Nazanin" panose="00000400000000000000" pitchFamily="2" charset="-78"/>
              </a:rPr>
              <a:t>برای عکاسی به مدت دو سال از آنها عکاسی کرد).</a:t>
            </a:r>
          </a:p>
          <a:p>
            <a:pPr algn="r" rtl="1"/>
            <a:r>
              <a:rPr lang="fa-IR" sz="2400" dirty="0" smtClean="0">
                <a:cs typeface="B Nazanin" panose="00000400000000000000" pitchFamily="2" charset="-78"/>
              </a:rPr>
              <a:t>تقابل و فاصله گیری نسبت به محافل روشنفکری و شبه روشنفکری متاثر از دهه های 1340 و 50</a:t>
            </a:r>
          </a:p>
          <a:p>
            <a:pPr algn="r" rtl="1"/>
            <a:r>
              <a:rPr lang="fa-IR" sz="2400" dirty="0" smtClean="0">
                <a:cs typeface="B Nazanin" panose="00000400000000000000" pitchFamily="2" charset="-78"/>
              </a:rPr>
              <a:t>فرار از نظام مدرسه ای و رها کردن نظام دانشگاهی.</a:t>
            </a:r>
          </a:p>
          <a:p>
            <a:pPr algn="r" rtl="1"/>
            <a:r>
              <a:rPr lang="fa-IR" sz="2400" dirty="0" smtClean="0">
                <a:cs typeface="B Nazanin" panose="00000400000000000000" pitchFamily="2" charset="-78"/>
              </a:rPr>
              <a:t>علاقه مندی به مبارزات چریکی و رها بخش در جوامع مختلف </a:t>
            </a:r>
          </a:p>
          <a:p>
            <a:pPr algn="r" rtl="1"/>
            <a:endParaRPr lang="en-US" sz="2400" dirty="0">
              <a:cs typeface="B Nazanin" panose="00000400000000000000" pitchFamily="2" charset="-78"/>
            </a:endParaRPr>
          </a:p>
        </p:txBody>
      </p:sp>
    </p:spTree>
    <p:extLst>
      <p:ext uri="{BB962C8B-B14F-4D97-AF65-F5344CB8AC3E}">
        <p14:creationId xmlns:p14="http://schemas.microsoft.com/office/powerpoint/2010/main" val="272413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pPr algn="r" rtl="1"/>
            <a:r>
              <a:rPr lang="fa-IR" sz="2400" dirty="0" smtClean="0">
                <a:cs typeface="B Nazanin" panose="00000400000000000000" pitchFamily="2" charset="-78"/>
              </a:rPr>
              <a:t>روحیه شخصی او با هر گونه قواعد از پیش تعیین شده و چارچوب های سازمانی و طبقه ای در تعارض بود.</a:t>
            </a:r>
          </a:p>
          <a:p>
            <a:pPr algn="r" rtl="1"/>
            <a:r>
              <a:rPr lang="fa-IR" sz="2400" dirty="0" smtClean="0">
                <a:cs typeface="B Nazanin" panose="00000400000000000000" pitchFamily="2" charset="-78"/>
              </a:rPr>
              <a:t>او خود را یک چریک و مبارز اجتماعی می دانست و اگر به جای تفنگ، دوربین عکاسی را انتخاب کرد، کارآمدی و قدرت تاثیرگذاری بیشتر آن بود.</a:t>
            </a:r>
          </a:p>
          <a:p>
            <a:pPr algn="r" rtl="1"/>
            <a:r>
              <a:rPr lang="fa-IR" sz="2400" dirty="0" smtClean="0">
                <a:cs typeface="B Nazanin" panose="00000400000000000000" pitchFamily="2" charset="-78"/>
              </a:rPr>
              <a:t>او خود را هنرمند نمی دانست و اتفاقا نسبت به آن بدبین بود. خود را عکاسی می دانست که هدفش افشاگری و انتشار آن جهت آگاهی </a:t>
            </a:r>
            <a:r>
              <a:rPr lang="fa-IR" sz="2400" dirty="0" smtClean="0">
                <a:cs typeface="B Nazanin" panose="00000400000000000000" pitchFamily="2" charset="-78"/>
              </a:rPr>
              <a:t>طبقات فرودست و </a:t>
            </a:r>
            <a:r>
              <a:rPr lang="fa-IR" sz="2400" dirty="0" smtClean="0">
                <a:cs typeface="B Nazanin" panose="00000400000000000000" pitchFamily="2" charset="-78"/>
              </a:rPr>
              <a:t>اصلاحات اجتماعی بود.</a:t>
            </a:r>
          </a:p>
          <a:p>
            <a:pPr algn="r" rtl="1"/>
            <a:r>
              <a:rPr lang="fa-IR" sz="2400" dirty="0" smtClean="0">
                <a:cs typeface="B Nazanin" panose="00000400000000000000" pitchFamily="2" charset="-78"/>
              </a:rPr>
              <a:t>عکاسی برای او هدف نبود بلکه اسلحه ای برای آگاهی طبقاتی و خدشه دار کردن مناسبات قدرت بود.</a:t>
            </a:r>
          </a:p>
          <a:p>
            <a:pPr algn="r" rtl="1"/>
            <a:r>
              <a:rPr lang="fa-IR" sz="2400" dirty="0" smtClean="0">
                <a:cs typeface="B Nazanin" panose="00000400000000000000" pitchFamily="2" charset="-78"/>
              </a:rPr>
              <a:t> عکس خوب، از نظر او باید توانایی برهم زدن مناسبات موجود در حاکمیت و تقابل با آن را داشته باشد. عکس باید فریادگر مظلومان باشد. مهم نیست عکاس کیست مهم این است که کارکرد مبارزاتی را داشته باشد.</a:t>
            </a:r>
            <a:endParaRPr lang="en-US" sz="2400" dirty="0">
              <a:cs typeface="B Nazanin" panose="00000400000000000000" pitchFamily="2" charset="-78"/>
            </a:endParaRPr>
          </a:p>
        </p:txBody>
      </p:sp>
    </p:spTree>
    <p:extLst>
      <p:ext uri="{BB962C8B-B14F-4D97-AF65-F5344CB8AC3E}">
        <p14:creationId xmlns:p14="http://schemas.microsoft.com/office/powerpoint/2010/main" val="330567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2364" y="2036618"/>
            <a:ext cx="6109854" cy="3685309"/>
          </a:xfrm>
        </p:spPr>
      </p:pic>
    </p:spTree>
    <p:extLst>
      <p:ext uri="{BB962C8B-B14F-4D97-AF65-F5344CB8AC3E}">
        <p14:creationId xmlns:p14="http://schemas.microsoft.com/office/powerpoint/2010/main" val="3523793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3673" y="1108364"/>
            <a:ext cx="8322781" cy="5140036"/>
          </a:xfrm>
        </p:spPr>
      </p:pic>
    </p:spTree>
    <p:extLst>
      <p:ext uri="{BB962C8B-B14F-4D97-AF65-F5344CB8AC3E}">
        <p14:creationId xmlns:p14="http://schemas.microsoft.com/office/powerpoint/2010/main" val="3329450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51018" y="452718"/>
            <a:ext cx="4419600" cy="6100482"/>
          </a:xfrm>
        </p:spPr>
      </p:pic>
    </p:spTree>
    <p:extLst>
      <p:ext uri="{BB962C8B-B14F-4D97-AF65-F5344CB8AC3E}">
        <p14:creationId xmlns:p14="http://schemas.microsoft.com/office/powerpoint/2010/main" val="1917521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6291" y="1343891"/>
            <a:ext cx="8049491" cy="4904509"/>
          </a:xfrm>
        </p:spPr>
      </p:pic>
    </p:spTree>
    <p:extLst>
      <p:ext uri="{BB962C8B-B14F-4D97-AF65-F5344CB8AC3E}">
        <p14:creationId xmlns:p14="http://schemas.microsoft.com/office/powerpoint/2010/main" val="307279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sz="2800" dirty="0" smtClean="0">
                <a:cs typeface="B Nazanin" panose="00000400000000000000" pitchFamily="2" charset="-78"/>
              </a:rPr>
              <a:t>نتیجه گیری</a:t>
            </a:r>
            <a:endParaRPr lang="en-US" sz="2800" dirty="0">
              <a:cs typeface="B Nazanin" panose="00000400000000000000" pitchFamily="2" charset="-78"/>
            </a:endParaRPr>
          </a:p>
        </p:txBody>
      </p:sp>
      <p:sp>
        <p:nvSpPr>
          <p:cNvPr id="3" name="Content Placeholder 2"/>
          <p:cNvSpPr>
            <a:spLocks noGrp="1"/>
          </p:cNvSpPr>
          <p:nvPr>
            <p:ph idx="1"/>
          </p:nvPr>
        </p:nvSpPr>
        <p:spPr/>
        <p:txBody>
          <a:bodyPr>
            <a:normAutofit/>
          </a:bodyPr>
          <a:lstStyle/>
          <a:p>
            <a:pPr algn="r" rtl="1"/>
            <a:r>
              <a:rPr lang="fa-IR" sz="2400" dirty="0" smtClean="0">
                <a:cs typeface="B Nazanin" panose="00000400000000000000" pitchFamily="2" charset="-78"/>
              </a:rPr>
              <a:t>در عکس های عباس عطار وجوه هنری هم طراز وجوه مستند نقش آفرینی می کند.</a:t>
            </a:r>
          </a:p>
          <a:p>
            <a:pPr algn="r" rtl="1"/>
            <a:r>
              <a:rPr lang="fa-IR" sz="2400" dirty="0" smtClean="0">
                <a:cs typeface="B Nazanin" panose="00000400000000000000" pitchFamily="2" charset="-78"/>
              </a:rPr>
              <a:t>در عکس های کاوه گلستان، خاصیت مستند پررنگ و تاریخ مصرف عکس محدود می شود.</a:t>
            </a:r>
          </a:p>
          <a:p>
            <a:pPr algn="r" rtl="1"/>
            <a:r>
              <a:rPr lang="fa-IR" sz="2400" dirty="0" smtClean="0">
                <a:cs typeface="B Nazanin" panose="00000400000000000000" pitchFamily="2" charset="-78"/>
              </a:rPr>
              <a:t>در نگاه کاوه گلستان، عکاسی وسیله ای مبارزاتی بر ضد نظام های قدرت است. </a:t>
            </a:r>
            <a:endParaRPr lang="fa-IR" sz="2400" dirty="0">
              <a:cs typeface="B Nazanin" panose="00000400000000000000" pitchFamily="2" charset="-78"/>
            </a:endParaRPr>
          </a:p>
          <a:p>
            <a:pPr algn="r" rtl="1"/>
            <a:r>
              <a:rPr lang="fa-IR" sz="2400" dirty="0" smtClean="0">
                <a:cs typeface="B Nazanin" panose="00000400000000000000" pitchFamily="2" charset="-78"/>
              </a:rPr>
              <a:t>در نگاه عباس عطار، عکس می تواند </a:t>
            </a:r>
            <a:r>
              <a:rPr lang="fa-IR" sz="2400" dirty="0" smtClean="0">
                <a:cs typeface="B Nazanin" panose="00000400000000000000" pitchFamily="2" charset="-78"/>
              </a:rPr>
              <a:t>موجب </a:t>
            </a:r>
            <a:r>
              <a:rPr lang="fa-IR" sz="2400" dirty="0" smtClean="0">
                <a:cs typeface="B Nazanin" panose="00000400000000000000" pitchFamily="2" charset="-78"/>
              </a:rPr>
              <a:t>افزایش ادراک دیداری شود بنابراین نحوه تعامل عکاس با دوربین و همچنین مشارکت بیننده در خوانش عکس اهمیت دارد.</a:t>
            </a:r>
          </a:p>
          <a:p>
            <a:pPr algn="r" rtl="1"/>
            <a:r>
              <a:rPr lang="fa-IR" sz="2400" dirty="0" smtClean="0">
                <a:cs typeface="B Nazanin" panose="00000400000000000000" pitchFamily="2" charset="-78"/>
              </a:rPr>
              <a:t>در نگاه کاوه گلستان، انتشار عکس در وسیع ترین شکل ممکن اهمیت دارد. عکاس مهم نیست عکس مهم است.</a:t>
            </a:r>
          </a:p>
          <a:p>
            <a:pPr algn="r" rtl="1"/>
            <a:r>
              <a:rPr lang="fa-IR" sz="2400" dirty="0" smtClean="0">
                <a:cs typeface="B Nazanin" panose="00000400000000000000" pitchFamily="2" charset="-78"/>
              </a:rPr>
              <a:t>در نگاه عباس عطار، انتشار عکس به افراد فرهیخته و نخبه اهمیت دارد و عرضه عکس به شکل نمایشگاه یا کتاب </a:t>
            </a:r>
            <a:r>
              <a:rPr lang="fa-IR" sz="2400" smtClean="0">
                <a:cs typeface="B Nazanin" panose="00000400000000000000" pitchFamily="2" charset="-78"/>
              </a:rPr>
              <a:t>عکس </a:t>
            </a:r>
            <a:r>
              <a:rPr lang="fa-IR" sz="2400" smtClean="0">
                <a:cs typeface="B Nazanin" panose="00000400000000000000" pitchFamily="2" charset="-78"/>
              </a:rPr>
              <a:t>ارجحیت دارد</a:t>
            </a:r>
            <a:r>
              <a:rPr lang="fa-IR" sz="2400" smtClean="0">
                <a:cs typeface="B Nazanin" panose="00000400000000000000" pitchFamily="2" charset="-78"/>
              </a:rPr>
              <a:t>.</a:t>
            </a:r>
            <a:endParaRPr lang="en-US" sz="2400" dirty="0">
              <a:cs typeface="B Nazanin" panose="00000400000000000000" pitchFamily="2" charset="-78"/>
            </a:endParaRPr>
          </a:p>
        </p:txBody>
      </p:sp>
    </p:spTree>
    <p:extLst>
      <p:ext uri="{BB962C8B-B14F-4D97-AF65-F5344CB8AC3E}">
        <p14:creationId xmlns:p14="http://schemas.microsoft.com/office/powerpoint/2010/main" val="164558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2311" y="1625600"/>
            <a:ext cx="7270045" cy="4741333"/>
          </a:xfrm>
        </p:spPr>
      </p:pic>
    </p:spTree>
    <p:extLst>
      <p:ext uri="{BB962C8B-B14F-4D97-AF65-F5344CB8AC3E}">
        <p14:creationId xmlns:p14="http://schemas.microsoft.com/office/powerpoint/2010/main" val="267297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4711" y="654756"/>
            <a:ext cx="4267199" cy="5926666"/>
          </a:xfrm>
        </p:spPr>
      </p:pic>
    </p:spTree>
    <p:extLst>
      <p:ext uri="{BB962C8B-B14F-4D97-AF65-F5344CB8AC3E}">
        <p14:creationId xmlns:p14="http://schemas.microsoft.com/office/powerpoint/2010/main" val="205635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82432" y="982133"/>
            <a:ext cx="3968146" cy="5678311"/>
          </a:xfrm>
        </p:spPr>
      </p:pic>
    </p:spTree>
    <p:extLst>
      <p:ext uri="{BB962C8B-B14F-4D97-AF65-F5344CB8AC3E}">
        <p14:creationId xmlns:p14="http://schemas.microsoft.com/office/powerpoint/2010/main" val="191652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304</TotalTime>
  <Words>1341</Words>
  <Application>Microsoft Office PowerPoint</Application>
  <PresentationFormat>Widescreen</PresentationFormat>
  <Paragraphs>62</Paragraphs>
  <Slides>66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66</vt:i4>
      </vt:variant>
    </vt:vector>
  </HeadingPairs>
  <TitlesOfParts>
    <vt:vector size="74" baseType="lpstr">
      <vt:lpstr>Arial</vt:lpstr>
      <vt:lpstr>B Nazanin</vt:lpstr>
      <vt:lpstr>Calibri</vt:lpstr>
      <vt:lpstr>Century Gothic</vt:lpstr>
      <vt:lpstr>Wingdings 3</vt:lpstr>
      <vt:lpstr>سه مجموعه مهم B Nazanin</vt:lpstr>
      <vt:lpstr>مهاجرت به خارج نبنتتتB Nazanin</vt:lpstr>
      <vt:lpstr>Ion</vt:lpstr>
      <vt:lpstr>نشست تخصصی عکاسی  عکاسی مستند اجتماعی ایران  عباس عطار و کاوه گلستان (تفاوت دو دیدگاه)  موسسه گنجینه هنر تصویر سپنتا 28 شهریور 1398     </vt:lpstr>
      <vt:lpstr>عباس عطار</vt:lpstr>
      <vt:lpstr>عباس عطار  (تولد 1323 خاش، وفات 1396، پاریس)</vt:lpstr>
      <vt:lpstr>زندگینامه</vt:lpstr>
      <vt:lpstr>عکسهای انقلاب ایران (1358-1356)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عکسهای هفده سال بعد از انقلاب (1376)</vt:lpstr>
      <vt:lpstr>PowerPoint Presentation</vt:lpstr>
      <vt:lpstr>PowerPoint Presentation</vt:lpstr>
      <vt:lpstr>PowerPoint Presentation</vt:lpstr>
      <vt:lpstr>PowerPoint Presentation</vt:lpstr>
      <vt:lpstr>PowerPoint Presentation</vt:lpstr>
      <vt:lpstr>عکسهای عباس عطار از تاثیر مذهب در جوامع</vt:lpstr>
      <vt:lpstr>PowerPoint Presentation</vt:lpstr>
      <vt:lpstr>PowerPoint Presentation</vt:lpstr>
      <vt:lpstr>PowerPoint Presentation</vt:lpstr>
      <vt:lpstr>کاوه گلستان</vt:lpstr>
      <vt:lpstr>کاوه گلستان (تولد 1329 آبادان،  وفات 1382 کرکوک عراق)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عکسهای انقلاب کاوه گلستان</vt:lpstr>
      <vt:lpstr>PowerPoint Presentation</vt:lpstr>
      <vt:lpstr>PowerPoint Presentation</vt:lpstr>
      <vt:lpstr>PowerPoint Presentation</vt:lpstr>
      <vt:lpstr>PowerPoint Presentation</vt:lpstr>
      <vt:lpstr>PowerPoint Presentation</vt:lpstr>
      <vt:lpstr>     مقایسه دیدگاه عکاسانه عباس عطار و کاوه گلستان</vt:lpstr>
      <vt:lpstr>عباس عطار</vt:lpstr>
      <vt:lpstr>PowerPoint Presentation</vt:lpstr>
      <vt:lpstr>PowerPoint Presentation</vt:lpstr>
      <vt:lpstr>PowerPoint Presentation</vt:lpstr>
      <vt:lpstr>PowerPoint Presentation</vt:lpstr>
      <vt:lpstr>PowerPoint Presentation</vt:lpstr>
      <vt:lpstr>PowerPoint Presentation</vt:lpstr>
      <vt:lpstr>کاوه گلستان</vt:lpstr>
      <vt:lpstr>PowerPoint Presentation</vt:lpstr>
      <vt:lpstr>PowerPoint Presentation</vt:lpstr>
      <vt:lpstr>PowerPoint Presentation</vt:lpstr>
      <vt:lpstr>PowerPoint Presentation</vt:lpstr>
      <vt:lpstr>PowerPoint Presentation</vt:lpstr>
      <vt:lpstr>نتیجه گیری</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نشست تخصصی عکاسی  عکاسی مستند اجتماعی ایران  عباس عطار و کاوه گلستان (تفاوت دو دیدگاه)  موسسه گنجینه هنر تصویر سپنتا 28 شهریور 1398     </dc:title>
  <dc:creator>Sepanta</dc:creator>
  <cp:lastModifiedBy>Sepanta</cp:lastModifiedBy>
  <cp:revision>54</cp:revision>
  <dcterms:created xsi:type="dcterms:W3CDTF">2019-09-18T18:15:13Z</dcterms:created>
  <dcterms:modified xsi:type="dcterms:W3CDTF">2019-09-19T11:32:59Z</dcterms:modified>
</cp:coreProperties>
</file>